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Lst>
  <p:notesMasterIdLst>
    <p:notesMasterId r:id="rId3"/>
  </p:notesMasterIdLst>
  <p:handoutMasterIdLst>
    <p:handoutMasterId r:id="rId4"/>
  </p:handoutMasterIdLst>
  <p:sldIdLst>
    <p:sldId id="256" r:id="rId2"/>
  </p:sldIdLst>
  <p:sldSz cx="9601200" cy="128016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3" userDrawn="1">
          <p15:clr>
            <a:srgbClr val="A4A3A4"/>
          </p15:clr>
        </p15:guide>
        <p15:guide id="2" pos="30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38" autoAdjust="0"/>
    <p:restoredTop sz="94701"/>
  </p:normalViewPr>
  <p:slideViewPr>
    <p:cSldViewPr snapToObjects="1">
      <p:cViewPr>
        <p:scale>
          <a:sx n="53" d="100"/>
          <a:sy n="53" d="100"/>
        </p:scale>
        <p:origin x="3608" y="464"/>
      </p:cViewPr>
      <p:guideLst>
        <p:guide orient="horz" pos="4033"/>
        <p:guide pos="3024"/>
      </p:guideLst>
    </p:cSldViewPr>
  </p:slideViewPr>
  <p:notesTextViewPr>
    <p:cViewPr>
      <p:scale>
        <a:sx n="1" d="1"/>
        <a:sy n="1" d="1"/>
      </p:scale>
      <p:origin x="0" y="0"/>
    </p:cViewPr>
  </p:notesTextViewPr>
  <p:notesViewPr>
    <p:cSldViewPr snapToObjects="1">
      <p:cViewPr varScale="1">
        <p:scale>
          <a:sx n="87" d="100"/>
          <a:sy n="87" d="100"/>
        </p:scale>
        <p:origin x="384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A670DA8-0DF4-4392-952A-0E1E591C839B}" type="datetimeFigureOut">
              <a:rPr lang="en-CA" smtClean="0"/>
              <a:t>2019-09-28</a:t>
            </a:fld>
            <a:endParaRPr lang="en-CA"/>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8412D7-9523-4A5B-AAB3-7552FC6F2021}" type="slidenum">
              <a:rPr lang="en-CA" smtClean="0"/>
              <a:t>‹#›</a:t>
            </a:fld>
            <a:endParaRPr lang="en-CA"/>
          </a:p>
        </p:txBody>
      </p:sp>
    </p:spTree>
    <p:extLst>
      <p:ext uri="{BB962C8B-B14F-4D97-AF65-F5344CB8AC3E}">
        <p14:creationId xmlns:p14="http://schemas.microsoft.com/office/powerpoint/2010/main" val="2143578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80220-2028-4361-A762-B98B8924200F}" type="datetimeFigureOut">
              <a:rPr lang="en-CA" smtClean="0"/>
              <a:t>2019-09-28</a:t>
            </a:fld>
            <a:endParaRPr lang="en-CA"/>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9649BD-D30B-4C85-BD87-9F4ABC3F01F4}" type="slidenum">
              <a:rPr lang="en-CA" smtClean="0"/>
              <a:t>‹#›</a:t>
            </a:fld>
            <a:endParaRPr lang="en-CA"/>
          </a:p>
        </p:txBody>
      </p:sp>
    </p:spTree>
    <p:extLst>
      <p:ext uri="{BB962C8B-B14F-4D97-AF65-F5344CB8AC3E}">
        <p14:creationId xmlns:p14="http://schemas.microsoft.com/office/powerpoint/2010/main" val="3971904333"/>
      </p:ext>
    </p:extLst>
  </p:cSld>
  <p:clrMap bg1="lt1" tx1="dk1" bg2="lt2" tx2="dk2" accent1="accent1" accent2="accent2" accent3="accent3" accent4="accent4" accent5="accent5" accent6="accent6" hlink="hlink" folHlink="folHlink"/>
  <p:notesStyle>
    <a:lvl1pPr marL="0" algn="l" defTabSz="266652" rtl="0" eaLnBrk="1" latinLnBrk="0" hangingPunct="1">
      <a:defRPr sz="350" kern="1200">
        <a:solidFill>
          <a:schemeClr val="tx1"/>
        </a:solidFill>
        <a:latin typeface="+mn-lt"/>
        <a:ea typeface="+mn-ea"/>
        <a:cs typeface="+mn-cs"/>
      </a:defRPr>
    </a:lvl1pPr>
    <a:lvl2pPr marL="133326" algn="l" defTabSz="266652" rtl="0" eaLnBrk="1" latinLnBrk="0" hangingPunct="1">
      <a:defRPr sz="350" kern="1200">
        <a:solidFill>
          <a:schemeClr val="tx1"/>
        </a:solidFill>
        <a:latin typeface="+mn-lt"/>
        <a:ea typeface="+mn-ea"/>
        <a:cs typeface="+mn-cs"/>
      </a:defRPr>
    </a:lvl2pPr>
    <a:lvl3pPr marL="266652" algn="l" defTabSz="266652" rtl="0" eaLnBrk="1" latinLnBrk="0" hangingPunct="1">
      <a:defRPr sz="350" kern="1200">
        <a:solidFill>
          <a:schemeClr val="tx1"/>
        </a:solidFill>
        <a:latin typeface="+mn-lt"/>
        <a:ea typeface="+mn-ea"/>
        <a:cs typeface="+mn-cs"/>
      </a:defRPr>
    </a:lvl3pPr>
    <a:lvl4pPr marL="399979" algn="l" defTabSz="266652" rtl="0" eaLnBrk="1" latinLnBrk="0" hangingPunct="1">
      <a:defRPr sz="350" kern="1200">
        <a:solidFill>
          <a:schemeClr val="tx1"/>
        </a:solidFill>
        <a:latin typeface="+mn-lt"/>
        <a:ea typeface="+mn-ea"/>
        <a:cs typeface="+mn-cs"/>
      </a:defRPr>
    </a:lvl4pPr>
    <a:lvl5pPr marL="533305" algn="l" defTabSz="266652" rtl="0" eaLnBrk="1" latinLnBrk="0" hangingPunct="1">
      <a:defRPr sz="350" kern="1200">
        <a:solidFill>
          <a:schemeClr val="tx1"/>
        </a:solidFill>
        <a:latin typeface="+mn-lt"/>
        <a:ea typeface="+mn-ea"/>
        <a:cs typeface="+mn-cs"/>
      </a:defRPr>
    </a:lvl5pPr>
    <a:lvl6pPr marL="666631" algn="l" defTabSz="266652" rtl="0" eaLnBrk="1" latinLnBrk="0" hangingPunct="1">
      <a:defRPr sz="350" kern="1200">
        <a:solidFill>
          <a:schemeClr val="tx1"/>
        </a:solidFill>
        <a:latin typeface="+mn-lt"/>
        <a:ea typeface="+mn-ea"/>
        <a:cs typeface="+mn-cs"/>
      </a:defRPr>
    </a:lvl6pPr>
    <a:lvl7pPr marL="799956" algn="l" defTabSz="266652" rtl="0" eaLnBrk="1" latinLnBrk="0" hangingPunct="1">
      <a:defRPr sz="350" kern="1200">
        <a:solidFill>
          <a:schemeClr val="tx1"/>
        </a:solidFill>
        <a:latin typeface="+mn-lt"/>
        <a:ea typeface="+mn-ea"/>
        <a:cs typeface="+mn-cs"/>
      </a:defRPr>
    </a:lvl7pPr>
    <a:lvl8pPr marL="933282" algn="l" defTabSz="266652" rtl="0" eaLnBrk="1" latinLnBrk="0" hangingPunct="1">
      <a:defRPr sz="350" kern="1200">
        <a:solidFill>
          <a:schemeClr val="tx1"/>
        </a:solidFill>
        <a:latin typeface="+mn-lt"/>
        <a:ea typeface="+mn-ea"/>
        <a:cs typeface="+mn-cs"/>
      </a:defRPr>
    </a:lvl8pPr>
    <a:lvl9pPr marL="1066609" algn="l" defTabSz="266652" rtl="0" eaLnBrk="1" latinLnBrk="0" hangingPunct="1">
      <a:defRPr sz="35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en-US"/>
              <a:t>Click to edit Master title style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70779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4D11F-8E5E-FE4E-AF31-5CD003C30AE2}" type="datetimeFigureOut">
              <a:rPr lang="en-US" smtClean="0"/>
              <a:t>9/28/19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F8009-922D-3141-B7FC-B5D4C3914F6B}" type="slidenum">
              <a:rPr lang="en-US" smtClean="0"/>
              <a:t>‹#›</a:t>
            </a:fld>
            <a:endParaRPr lang="en-US"/>
          </a:p>
        </p:txBody>
      </p:sp>
    </p:spTree>
    <p:extLst>
      <p:ext uri="{BB962C8B-B14F-4D97-AF65-F5344CB8AC3E}">
        <p14:creationId xmlns:p14="http://schemas.microsoft.com/office/powerpoint/2010/main" val="3315431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4D11F-8E5E-FE4E-AF31-5CD003C30AE2}" type="datetimeFigureOut">
              <a:rPr lang="en-US" smtClean="0"/>
              <a:t>9/28/19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F8009-922D-3141-B7FC-B5D4C3914F6B}" type="slidenum">
              <a:rPr lang="en-US" smtClean="0"/>
              <a:t>‹#›</a:t>
            </a:fld>
            <a:endParaRPr lang="en-US"/>
          </a:p>
        </p:txBody>
      </p:sp>
    </p:spTree>
    <p:extLst>
      <p:ext uri="{BB962C8B-B14F-4D97-AF65-F5344CB8AC3E}">
        <p14:creationId xmlns:p14="http://schemas.microsoft.com/office/powerpoint/2010/main" val="3528071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60082" y="11865190"/>
            <a:ext cx="2160270" cy="681566"/>
          </a:xfrm>
          <a:prstGeom prst="rect">
            <a:avLst/>
          </a:prstGeom>
        </p:spPr>
        <p:txBody>
          <a:bodyPr/>
          <a:lstStyle/>
          <a:p>
            <a:fld id="{10B4D11F-8E5E-FE4E-AF31-5CD003C30AE2}" type="datetimeFigureOut">
              <a:rPr lang="en-US" smtClean="0"/>
              <a:t>9/28/19</a:t>
            </a:fld>
            <a:endParaRPr lang="en-US"/>
          </a:p>
        </p:txBody>
      </p:sp>
      <p:sp>
        <p:nvSpPr>
          <p:cNvPr id="5" name="Footer Placeholder 4"/>
          <p:cNvSpPr>
            <a:spLocks noGrp="1"/>
          </p:cNvSpPr>
          <p:nvPr>
            <p:ph type="ftr" sz="quarter" idx="11"/>
          </p:nvPr>
        </p:nvSpPr>
        <p:spPr>
          <a:xfrm>
            <a:off x="3180400" y="11865190"/>
            <a:ext cx="3240405" cy="681566"/>
          </a:xfrm>
          <a:prstGeom prst="rect">
            <a:avLst/>
          </a:prstGeom>
        </p:spPr>
        <p:txBody>
          <a:bodyPr/>
          <a:lstStyle/>
          <a:p>
            <a:endParaRPr lang="en-US"/>
          </a:p>
        </p:txBody>
      </p:sp>
      <p:sp>
        <p:nvSpPr>
          <p:cNvPr id="6" name="Slide Number Placeholder 5"/>
          <p:cNvSpPr>
            <a:spLocks noGrp="1"/>
          </p:cNvSpPr>
          <p:nvPr>
            <p:ph type="sldNum" sz="quarter" idx="12"/>
          </p:nvPr>
        </p:nvSpPr>
        <p:spPr>
          <a:xfrm>
            <a:off x="6780848" y="11865190"/>
            <a:ext cx="2160270" cy="681566"/>
          </a:xfrm>
          <a:prstGeom prst="rect">
            <a:avLst/>
          </a:prstGeom>
        </p:spPr>
        <p:txBody>
          <a:bodyPr/>
          <a:lstStyle/>
          <a:p>
            <a:fld id="{100F8009-922D-3141-B7FC-B5D4C3914F6B}" type="slidenum">
              <a:rPr lang="en-US" smtClean="0"/>
              <a:t>‹#›</a:t>
            </a:fld>
            <a:endParaRPr lang="en-US"/>
          </a:p>
        </p:txBody>
      </p:sp>
    </p:spTree>
    <p:extLst>
      <p:ext uri="{BB962C8B-B14F-4D97-AF65-F5344CB8AC3E}">
        <p14:creationId xmlns:p14="http://schemas.microsoft.com/office/powerpoint/2010/main" val="1834930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4D11F-8E5E-FE4E-AF31-5CD003C30AE2}" type="datetimeFigureOut">
              <a:rPr lang="en-US" smtClean="0"/>
              <a:t>9/28/19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F8009-922D-3141-B7FC-B5D4C3914F6B}" type="slidenum">
              <a:rPr lang="en-US" smtClean="0"/>
              <a:t>‹#›</a:t>
            </a:fld>
            <a:endParaRPr lang="en-US"/>
          </a:p>
        </p:txBody>
      </p:sp>
    </p:spTree>
    <p:extLst>
      <p:ext uri="{BB962C8B-B14F-4D97-AF65-F5344CB8AC3E}">
        <p14:creationId xmlns:p14="http://schemas.microsoft.com/office/powerpoint/2010/main" val="2037236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B4D11F-8E5E-FE4E-AF31-5CD003C30AE2}" type="datetimeFigureOut">
              <a:rPr lang="en-US" smtClean="0"/>
              <a:t>9/28/19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F8009-922D-3141-B7FC-B5D4C3914F6B}" type="slidenum">
              <a:rPr lang="en-US" smtClean="0"/>
              <a:t>‹#›</a:t>
            </a:fld>
            <a:endParaRPr lang="en-US"/>
          </a:p>
        </p:txBody>
      </p:sp>
    </p:spTree>
    <p:extLst>
      <p:ext uri="{BB962C8B-B14F-4D97-AF65-F5344CB8AC3E}">
        <p14:creationId xmlns:p14="http://schemas.microsoft.com/office/powerpoint/2010/main" val="1478489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B4D11F-8E5E-FE4E-AF31-5CD003C30AE2}" type="datetimeFigureOut">
              <a:rPr lang="en-US" smtClean="0"/>
              <a:t>9/28/19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0F8009-922D-3141-B7FC-B5D4C3914F6B}" type="slidenum">
              <a:rPr lang="en-US" smtClean="0"/>
              <a:t>‹#›</a:t>
            </a:fld>
            <a:endParaRPr lang="en-US"/>
          </a:p>
        </p:txBody>
      </p:sp>
    </p:spTree>
    <p:extLst>
      <p:ext uri="{BB962C8B-B14F-4D97-AF65-F5344CB8AC3E}">
        <p14:creationId xmlns:p14="http://schemas.microsoft.com/office/powerpoint/2010/main" val="2470735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en-US"/>
              <a:t>Click to edit Master title style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a:t>Edit Master text styles</a:t>
            </a:r>
          </a:p>
        </p:txBody>
      </p:sp>
      <p:sp>
        <p:nvSpPr>
          <p:cNvPr id="4" name="Content Placeholder 3"/>
          <p:cNvSpPr>
            <a:spLocks noGrp="1"/>
          </p:cNvSpPr>
          <p:nvPr>
            <p:ph sz="half" idx="2"/>
          </p:nvPr>
        </p:nvSpPr>
        <p:spPr>
          <a:xfrm>
            <a:off x="661334" y="4676140"/>
            <a:ext cx="4061757" cy="6877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a:t>Edit Master text styles</a:t>
            </a:r>
          </a:p>
        </p:txBody>
      </p:sp>
      <p:sp>
        <p:nvSpPr>
          <p:cNvPr id="6" name="Content Placeholder 5"/>
          <p:cNvSpPr>
            <a:spLocks noGrp="1"/>
          </p:cNvSpPr>
          <p:nvPr>
            <p:ph sz="quarter" idx="4"/>
          </p:nvPr>
        </p:nvSpPr>
        <p:spPr>
          <a:xfrm>
            <a:off x="4860608" y="4676140"/>
            <a:ext cx="4081761" cy="6877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B4D11F-8E5E-FE4E-AF31-5CD003C30AE2}" type="datetimeFigureOut">
              <a:rPr lang="en-US" smtClean="0"/>
              <a:t>9/28/19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0F8009-922D-3141-B7FC-B5D4C3914F6B}" type="slidenum">
              <a:rPr lang="en-US" smtClean="0"/>
              <a:t>‹#›</a:t>
            </a:fld>
            <a:endParaRPr lang="en-US"/>
          </a:p>
        </p:txBody>
      </p:sp>
    </p:spTree>
    <p:extLst>
      <p:ext uri="{BB962C8B-B14F-4D97-AF65-F5344CB8AC3E}">
        <p14:creationId xmlns:p14="http://schemas.microsoft.com/office/powerpoint/2010/main" val="4173634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4D11F-8E5E-FE4E-AF31-5CD003C30AE2}" type="datetimeFigureOut">
              <a:rPr lang="en-US" smtClean="0"/>
              <a:t>9/28/19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0F8009-922D-3141-B7FC-B5D4C3914F6B}" type="slidenum">
              <a:rPr lang="en-US" smtClean="0"/>
              <a:t>‹#›</a:t>
            </a:fld>
            <a:endParaRPr lang="en-US"/>
          </a:p>
        </p:txBody>
      </p:sp>
    </p:spTree>
    <p:extLst>
      <p:ext uri="{BB962C8B-B14F-4D97-AF65-F5344CB8AC3E}">
        <p14:creationId xmlns:p14="http://schemas.microsoft.com/office/powerpoint/2010/main" val="1789295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4D11F-8E5E-FE4E-AF31-5CD003C30AE2}" type="datetimeFigureOut">
              <a:rPr lang="en-US" smtClean="0"/>
              <a:t>9/28/19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0F8009-922D-3141-B7FC-B5D4C3914F6B}" type="slidenum">
              <a:rPr lang="en-US" smtClean="0"/>
              <a:t>‹#›</a:t>
            </a:fld>
            <a:endParaRPr lang="en-US"/>
          </a:p>
        </p:txBody>
      </p:sp>
    </p:spTree>
    <p:extLst>
      <p:ext uri="{BB962C8B-B14F-4D97-AF65-F5344CB8AC3E}">
        <p14:creationId xmlns:p14="http://schemas.microsoft.com/office/powerpoint/2010/main" val="1964448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en-US"/>
              <a:t>Click to edit Master title style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a:t>Edit Master text styles</a:t>
            </a:r>
          </a:p>
        </p:txBody>
      </p:sp>
      <p:sp>
        <p:nvSpPr>
          <p:cNvPr id="5" name="Date Placeholder 4"/>
          <p:cNvSpPr>
            <a:spLocks noGrp="1"/>
          </p:cNvSpPr>
          <p:nvPr>
            <p:ph type="dt" sz="half" idx="10"/>
          </p:nvPr>
        </p:nvSpPr>
        <p:spPr/>
        <p:txBody>
          <a:bodyPr/>
          <a:lstStyle/>
          <a:p>
            <a:fld id="{10B4D11F-8E5E-FE4E-AF31-5CD003C30AE2}" type="datetimeFigureOut">
              <a:rPr lang="en-US" smtClean="0"/>
              <a:t>9/28/19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0F8009-922D-3141-B7FC-B5D4C3914F6B}" type="slidenum">
              <a:rPr lang="en-US" smtClean="0"/>
              <a:t>‹#›</a:t>
            </a:fld>
            <a:endParaRPr lang="en-US"/>
          </a:p>
        </p:txBody>
      </p:sp>
    </p:spTree>
    <p:extLst>
      <p:ext uri="{BB962C8B-B14F-4D97-AF65-F5344CB8AC3E}">
        <p14:creationId xmlns:p14="http://schemas.microsoft.com/office/powerpoint/2010/main" val="1849534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en-US"/>
              <a:t>Click icon to add picture</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a:t>Edit Master text styles</a:t>
            </a:r>
          </a:p>
        </p:txBody>
      </p:sp>
      <p:sp>
        <p:nvSpPr>
          <p:cNvPr id="5" name="Date Placeholder 4"/>
          <p:cNvSpPr>
            <a:spLocks noGrp="1"/>
          </p:cNvSpPr>
          <p:nvPr>
            <p:ph type="dt" sz="half" idx="10"/>
          </p:nvPr>
        </p:nvSpPr>
        <p:spPr/>
        <p:txBody>
          <a:bodyPr/>
          <a:lstStyle/>
          <a:p>
            <a:fld id="{10B4D11F-8E5E-FE4E-AF31-5CD003C30AE2}" type="datetimeFigureOut">
              <a:rPr lang="en-US" smtClean="0"/>
              <a:t>9/28/19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0F8009-922D-3141-B7FC-B5D4C3914F6B}" type="slidenum">
              <a:rPr lang="en-US" smtClean="0"/>
              <a:t>‹#›</a:t>
            </a:fld>
            <a:endParaRPr lang="en-US"/>
          </a:p>
        </p:txBody>
      </p:sp>
    </p:spTree>
    <p:extLst>
      <p:ext uri="{BB962C8B-B14F-4D97-AF65-F5344CB8AC3E}">
        <p14:creationId xmlns:p14="http://schemas.microsoft.com/office/powerpoint/2010/main" val="4039035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75000"/>
                  </a:schemeClr>
                </a:solidFill>
              </a:defRPr>
            </a:lvl1pPr>
          </a:lstStyle>
          <a:p>
            <a:fld id="{C764DE79-268F-4C1A-8933-263129D2AF90}" type="datetimeFigureOut">
              <a:rPr lang="en-US" smtClean="0"/>
              <a:t>9/28/19</a:t>
            </a:fld>
            <a:endParaRPr lang="en-US" dirty="0"/>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75000"/>
                  </a:schemeClr>
                </a:solidFill>
              </a:defRPr>
            </a:lvl1pPr>
          </a:lstStyle>
          <a:p>
            <a:fld id="{48F63A3B-78C7-47BE-AE5E-E10140E04643}" type="slidenum">
              <a:rPr lang="en-US" smtClean="0"/>
              <a:t>‹#›</a:t>
            </a:fld>
            <a:endParaRPr lang="en-US" dirty="0"/>
          </a:p>
        </p:txBody>
      </p:sp>
      <p:sp>
        <p:nvSpPr>
          <p:cNvPr id="7" name="Rectangle 8">
            <a:extLst>
              <a:ext uri="{FF2B5EF4-FFF2-40B4-BE49-F238E27FC236}">
                <a16:creationId xmlns:a16="http://schemas.microsoft.com/office/drawing/2014/main" id="{711CCEED-B607-4046-8D2C-73D2D07B4241}"/>
              </a:ext>
            </a:extLst>
          </p:cNvPr>
          <p:cNvSpPr>
            <a:spLocks noChangeArrowheads="1"/>
          </p:cNvSpPr>
          <p:nvPr userDrawn="1"/>
        </p:nvSpPr>
        <p:spPr bwMode="auto">
          <a:xfrm>
            <a:off x="1" y="-170329"/>
            <a:ext cx="9602355" cy="1165197"/>
          </a:xfrm>
          <a:prstGeom prst="rect">
            <a:avLst/>
          </a:prstGeom>
          <a:solidFill>
            <a:schemeClr val="tx1">
              <a:lumMod val="65000"/>
              <a:lumOff val="35000"/>
            </a:schemeClr>
          </a:solidFill>
          <a:ln w="9525">
            <a:noFill/>
            <a:miter lim="800000"/>
            <a:headEnd/>
            <a:tailEnd/>
          </a:ln>
        </p:spPr>
        <p:txBody>
          <a:bodyPr wrap="none" anchor="ctr"/>
          <a:lstStyle/>
          <a:p>
            <a:pPr algn="ctr">
              <a:defRPr/>
            </a:pPr>
            <a:endParaRPr lang="en-US" sz="948"/>
          </a:p>
        </p:txBody>
      </p:sp>
      <p:sp>
        <p:nvSpPr>
          <p:cNvPr id="8" name="Rectangle 8">
            <a:extLst>
              <a:ext uri="{FF2B5EF4-FFF2-40B4-BE49-F238E27FC236}">
                <a16:creationId xmlns:a16="http://schemas.microsoft.com/office/drawing/2014/main" id="{AB1B9831-8B27-466D-A296-B3DB9C0BEEEC}"/>
              </a:ext>
            </a:extLst>
          </p:cNvPr>
          <p:cNvSpPr>
            <a:spLocks noChangeArrowheads="1"/>
          </p:cNvSpPr>
          <p:nvPr userDrawn="1"/>
        </p:nvSpPr>
        <p:spPr bwMode="auto">
          <a:xfrm>
            <a:off x="-1154" y="12323085"/>
            <a:ext cx="9602355" cy="479501"/>
          </a:xfrm>
          <a:prstGeom prst="rect">
            <a:avLst/>
          </a:prstGeom>
          <a:solidFill>
            <a:schemeClr val="tx1">
              <a:lumMod val="65000"/>
              <a:lumOff val="35000"/>
            </a:schemeClr>
          </a:solidFill>
          <a:ln w="9525">
            <a:noFill/>
            <a:miter lim="800000"/>
            <a:headEnd/>
            <a:tailEnd/>
          </a:ln>
        </p:spPr>
        <p:txBody>
          <a:bodyPr wrap="none" anchor="ctr"/>
          <a:lstStyle/>
          <a:p>
            <a:pPr algn="ctr">
              <a:defRPr/>
            </a:pPr>
            <a:endParaRPr lang="en-US" sz="948"/>
          </a:p>
        </p:txBody>
      </p:sp>
      <p:sp>
        <p:nvSpPr>
          <p:cNvPr id="9" name="Text Placeholder 76">
            <a:extLst>
              <a:ext uri="{FF2B5EF4-FFF2-40B4-BE49-F238E27FC236}">
                <a16:creationId xmlns:a16="http://schemas.microsoft.com/office/drawing/2014/main" id="{8A42B95B-FCC4-4020-AB68-D7825A3CD56A}"/>
              </a:ext>
            </a:extLst>
          </p:cNvPr>
          <p:cNvSpPr txBox="1">
            <a:spLocks/>
          </p:cNvSpPr>
          <p:nvPr userDrawn="1"/>
        </p:nvSpPr>
        <p:spPr>
          <a:xfrm>
            <a:off x="37457" y="-47562"/>
            <a:ext cx="9526125" cy="473302"/>
          </a:xfrm>
          <a:prstGeom prst="rect">
            <a:avLst/>
          </a:prstGeom>
        </p:spPr>
        <p:txBody>
          <a:bodyPr lIns="61636" tIns="30819" rIns="61636" bIns="30819">
            <a:noAutofit/>
          </a:bodyPr>
          <a:lstStyle>
            <a:lvl1pPr marL="0" indent="0" algn="ctr" defTabSz="4389120" rtl="0" eaLnBrk="1" latinLnBrk="0" hangingPunct="1">
              <a:lnSpc>
                <a:spcPct val="90000"/>
              </a:lnSpc>
              <a:spcBef>
                <a:spcPts val="4800"/>
              </a:spcBef>
              <a:buFontTx/>
              <a:buNone/>
              <a:defRPr sz="12500" kern="1200">
                <a:solidFill>
                  <a:schemeClr val="bg1"/>
                </a:solidFill>
                <a:latin typeface="Arial"/>
                <a:ea typeface="+mn-ea"/>
                <a:cs typeface="Arial"/>
              </a:defRPr>
            </a:lvl1pPr>
            <a:lvl2pPr marL="3291840" indent="-1097280" algn="l" defTabSz="4389120" rtl="0" eaLnBrk="1" latinLnBrk="0" hangingPunct="1">
              <a:lnSpc>
                <a:spcPct val="90000"/>
              </a:lnSpc>
              <a:spcBef>
                <a:spcPts val="2400"/>
              </a:spcBef>
              <a:buFontTx/>
              <a:buNone/>
              <a:defRPr sz="1250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Tx/>
              <a:buNone/>
              <a:defRPr sz="125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Tx/>
              <a:buNone/>
              <a:defRPr sz="1250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Tx/>
              <a:buNone/>
              <a:defRPr sz="1250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CA" sz="2800" b="1" dirty="0">
                <a:effectLst/>
                <a:latin typeface="+mn-lt"/>
              </a:rPr>
              <a:t>Helix: A System for Traffic-Engineered Multicast Forwarding</a:t>
            </a:r>
            <a:endParaRPr lang="en-US" sz="2800" b="1" dirty="0">
              <a:effectLst/>
              <a:latin typeface="+mn-lt"/>
            </a:endParaRPr>
          </a:p>
        </p:txBody>
      </p:sp>
      <p:sp>
        <p:nvSpPr>
          <p:cNvPr id="10" name="TextBox 9">
            <a:extLst>
              <a:ext uri="{FF2B5EF4-FFF2-40B4-BE49-F238E27FC236}">
                <a16:creationId xmlns:a16="http://schemas.microsoft.com/office/drawing/2014/main" id="{F6406A53-AF95-40F6-A595-CDB9601417AF}"/>
              </a:ext>
            </a:extLst>
          </p:cNvPr>
          <p:cNvSpPr txBox="1"/>
          <p:nvPr userDrawn="1"/>
        </p:nvSpPr>
        <p:spPr>
          <a:xfrm>
            <a:off x="1575422" y="400402"/>
            <a:ext cx="6103504" cy="613373"/>
          </a:xfrm>
          <a:prstGeom prst="rect">
            <a:avLst/>
          </a:prstGeom>
          <a:noFill/>
        </p:spPr>
        <p:txBody>
          <a:bodyPr wrap="square" rtlCol="0">
            <a:spAutoFit/>
          </a:bodyPr>
          <a:lstStyle/>
          <a:p>
            <a:pPr algn="ctr"/>
            <a:r>
              <a:rPr lang="en-US" sz="1693" b="1" dirty="0">
                <a:solidFill>
                  <a:schemeClr val="bg1"/>
                </a:solidFill>
              </a:rPr>
              <a:t>Khaled Diab and Mohamed Hefeeda</a:t>
            </a:r>
          </a:p>
          <a:p>
            <a:pPr algn="ctr"/>
            <a:r>
              <a:rPr lang="en-US" sz="1693" b="1" i="1" dirty="0">
                <a:solidFill>
                  <a:schemeClr val="bg1"/>
                </a:solidFill>
              </a:rPr>
              <a:t>Network Systems Lab,</a:t>
            </a:r>
            <a:r>
              <a:rPr lang="en-US" sz="1693" b="1" i="1" baseline="0" dirty="0">
                <a:solidFill>
                  <a:schemeClr val="bg1"/>
                </a:solidFill>
              </a:rPr>
              <a:t> </a:t>
            </a:r>
            <a:r>
              <a:rPr lang="en-US" sz="1693" b="1" i="1" dirty="0">
                <a:solidFill>
                  <a:schemeClr val="bg1"/>
                </a:solidFill>
              </a:rPr>
              <a:t>School of Computing Science</a:t>
            </a:r>
          </a:p>
        </p:txBody>
      </p:sp>
      <p:sp>
        <p:nvSpPr>
          <p:cNvPr id="11" name="Rounded Rectangle 19">
            <a:extLst>
              <a:ext uri="{FF2B5EF4-FFF2-40B4-BE49-F238E27FC236}">
                <a16:creationId xmlns:a16="http://schemas.microsoft.com/office/drawing/2014/main" id="{53D42D0C-A38E-4AB8-9ECA-40658A778BA5}"/>
              </a:ext>
            </a:extLst>
          </p:cNvPr>
          <p:cNvSpPr/>
          <p:nvPr userDrawn="1"/>
        </p:nvSpPr>
        <p:spPr>
          <a:xfrm>
            <a:off x="10167617" y="146265"/>
            <a:ext cx="4643356" cy="2249620"/>
          </a:xfrm>
          <a:prstGeom prst="roundRect">
            <a:avLst>
              <a:gd name="adj" fmla="val 7774"/>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8"/>
          </a:p>
        </p:txBody>
      </p:sp>
      <p:sp>
        <p:nvSpPr>
          <p:cNvPr id="12" name="Rounded Rectangle 20">
            <a:extLst>
              <a:ext uri="{FF2B5EF4-FFF2-40B4-BE49-F238E27FC236}">
                <a16:creationId xmlns:a16="http://schemas.microsoft.com/office/drawing/2014/main" id="{501BC68C-A327-4443-B184-27C8E29441A2}"/>
              </a:ext>
            </a:extLst>
          </p:cNvPr>
          <p:cNvSpPr/>
          <p:nvPr userDrawn="1"/>
        </p:nvSpPr>
        <p:spPr>
          <a:xfrm>
            <a:off x="11597678" y="1964960"/>
            <a:ext cx="2189494" cy="8875088"/>
          </a:xfrm>
          <a:prstGeom prst="roundRect">
            <a:avLst>
              <a:gd name="adj" fmla="val 7774"/>
            </a:avLst>
          </a:prstGeom>
          <a:gradFill flip="none" rotWithShape="1">
            <a:gsLst>
              <a:gs pos="0">
                <a:schemeClr val="accent3">
                  <a:lumMod val="5000"/>
                  <a:lumOff val="95000"/>
                </a:schemeClr>
              </a:gs>
              <a:gs pos="90000">
                <a:schemeClr val="bg1">
                  <a:lumMod val="95000"/>
                </a:schemeClr>
              </a:gs>
              <a:gs pos="100000">
                <a:schemeClr val="bg1">
                  <a:lumMod val="85000"/>
                </a:schemeClr>
              </a:gs>
              <a:gs pos="100000">
                <a:schemeClr val="accent3">
                  <a:lumMod val="30000"/>
                  <a:lumOff val="70000"/>
                </a:schemeClr>
              </a:gs>
            </a:gsLst>
            <a:lin ang="54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8"/>
          </a:p>
        </p:txBody>
      </p:sp>
      <p:sp>
        <p:nvSpPr>
          <p:cNvPr id="13" name="Rounded Rectangle 21">
            <a:extLst>
              <a:ext uri="{FF2B5EF4-FFF2-40B4-BE49-F238E27FC236}">
                <a16:creationId xmlns:a16="http://schemas.microsoft.com/office/drawing/2014/main" id="{61845F0C-1E63-4725-B1C6-E5277C8C4763}"/>
              </a:ext>
            </a:extLst>
          </p:cNvPr>
          <p:cNvSpPr/>
          <p:nvPr userDrawn="1"/>
        </p:nvSpPr>
        <p:spPr>
          <a:xfrm>
            <a:off x="13954133" y="6835603"/>
            <a:ext cx="2189494" cy="4004445"/>
          </a:xfrm>
          <a:prstGeom prst="roundRect">
            <a:avLst>
              <a:gd name="adj" fmla="val 7774"/>
            </a:avLst>
          </a:prstGeom>
          <a:gradFill flip="none" rotWithShape="1">
            <a:gsLst>
              <a:gs pos="0">
                <a:schemeClr val="accent3">
                  <a:lumMod val="5000"/>
                  <a:lumOff val="95000"/>
                </a:schemeClr>
              </a:gs>
              <a:gs pos="90000">
                <a:schemeClr val="bg1">
                  <a:lumMod val="95000"/>
                </a:schemeClr>
              </a:gs>
              <a:gs pos="100000">
                <a:schemeClr val="bg1">
                  <a:lumMod val="85000"/>
                </a:schemeClr>
              </a:gs>
              <a:gs pos="100000">
                <a:schemeClr val="accent3">
                  <a:lumMod val="30000"/>
                  <a:lumOff val="70000"/>
                </a:schemeClr>
              </a:gs>
            </a:gsLst>
            <a:lin ang="54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8"/>
          </a:p>
        </p:txBody>
      </p:sp>
      <p:sp>
        <p:nvSpPr>
          <p:cNvPr id="14" name="Rounded Rectangle 22">
            <a:extLst>
              <a:ext uri="{FF2B5EF4-FFF2-40B4-BE49-F238E27FC236}">
                <a16:creationId xmlns:a16="http://schemas.microsoft.com/office/drawing/2014/main" id="{61E2B695-0D65-4A3C-BC94-4FC6BB275B44}"/>
              </a:ext>
            </a:extLst>
          </p:cNvPr>
          <p:cNvSpPr/>
          <p:nvPr userDrawn="1"/>
        </p:nvSpPr>
        <p:spPr>
          <a:xfrm>
            <a:off x="16310589" y="1961552"/>
            <a:ext cx="2189494" cy="8878496"/>
          </a:xfrm>
          <a:prstGeom prst="roundRect">
            <a:avLst>
              <a:gd name="adj" fmla="val 7774"/>
            </a:avLst>
          </a:prstGeom>
          <a:gradFill flip="none" rotWithShape="1">
            <a:gsLst>
              <a:gs pos="0">
                <a:schemeClr val="accent3">
                  <a:lumMod val="5000"/>
                  <a:lumOff val="95000"/>
                </a:schemeClr>
              </a:gs>
              <a:gs pos="90000">
                <a:schemeClr val="bg1">
                  <a:lumMod val="95000"/>
                </a:schemeClr>
              </a:gs>
              <a:gs pos="100000">
                <a:schemeClr val="bg1">
                  <a:lumMod val="85000"/>
                </a:schemeClr>
              </a:gs>
              <a:gs pos="100000">
                <a:schemeClr val="accent3">
                  <a:lumMod val="30000"/>
                  <a:lumOff val="70000"/>
                </a:schemeClr>
              </a:gs>
            </a:gsLst>
            <a:lin ang="54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8"/>
          </a:p>
        </p:txBody>
      </p:sp>
      <p:sp>
        <p:nvSpPr>
          <p:cNvPr id="15" name="Rounded Rectangle 21">
            <a:extLst>
              <a:ext uri="{FF2B5EF4-FFF2-40B4-BE49-F238E27FC236}">
                <a16:creationId xmlns:a16="http://schemas.microsoft.com/office/drawing/2014/main" id="{11849F6F-05F8-486C-9039-316CDE15AE0C}"/>
              </a:ext>
            </a:extLst>
          </p:cNvPr>
          <p:cNvSpPr/>
          <p:nvPr userDrawn="1"/>
        </p:nvSpPr>
        <p:spPr>
          <a:xfrm>
            <a:off x="13954133" y="1935060"/>
            <a:ext cx="2189494" cy="4730494"/>
          </a:xfrm>
          <a:prstGeom prst="roundRect">
            <a:avLst>
              <a:gd name="adj" fmla="val 7774"/>
            </a:avLst>
          </a:prstGeom>
          <a:gradFill flip="none" rotWithShape="1">
            <a:gsLst>
              <a:gs pos="0">
                <a:schemeClr val="accent3">
                  <a:lumMod val="5000"/>
                  <a:lumOff val="95000"/>
                </a:schemeClr>
              </a:gs>
              <a:gs pos="90000">
                <a:schemeClr val="bg1">
                  <a:lumMod val="95000"/>
                </a:schemeClr>
              </a:gs>
              <a:gs pos="100000">
                <a:schemeClr val="bg1">
                  <a:lumMod val="85000"/>
                </a:schemeClr>
              </a:gs>
              <a:gs pos="100000">
                <a:schemeClr val="accent3">
                  <a:lumMod val="30000"/>
                  <a:lumOff val="70000"/>
                </a:schemeClr>
              </a:gs>
            </a:gsLst>
            <a:lin ang="54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8"/>
          </a:p>
        </p:txBody>
      </p:sp>
      <p:grpSp>
        <p:nvGrpSpPr>
          <p:cNvPr id="16" name="Group 15">
            <a:extLst>
              <a:ext uri="{FF2B5EF4-FFF2-40B4-BE49-F238E27FC236}">
                <a16:creationId xmlns:a16="http://schemas.microsoft.com/office/drawing/2014/main" id="{D9646532-D4D3-4C84-9B5D-96B76C5E3FFC}"/>
              </a:ext>
            </a:extLst>
          </p:cNvPr>
          <p:cNvGrpSpPr/>
          <p:nvPr userDrawn="1"/>
        </p:nvGrpSpPr>
        <p:grpSpPr>
          <a:xfrm>
            <a:off x="33811" y="12382533"/>
            <a:ext cx="2362865" cy="350259"/>
            <a:chOff x="775248" y="29636664"/>
            <a:chExt cx="13280496" cy="1982576"/>
          </a:xfrm>
        </p:grpSpPr>
        <p:pic>
          <p:nvPicPr>
            <p:cNvPr id="17" name="Picture 16">
              <a:extLst>
                <a:ext uri="{FF2B5EF4-FFF2-40B4-BE49-F238E27FC236}">
                  <a16:creationId xmlns:a16="http://schemas.microsoft.com/office/drawing/2014/main" id="{F672A8BC-0559-4B2D-8031-8BEF72ED4FF4}"/>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r="71482"/>
            <a:stretch/>
          </p:blipFill>
          <p:spPr>
            <a:xfrm>
              <a:off x="775248" y="29636664"/>
              <a:ext cx="4020640" cy="1982576"/>
            </a:xfrm>
            <a:prstGeom prst="rect">
              <a:avLst/>
            </a:prstGeom>
          </p:spPr>
        </p:pic>
        <p:pic>
          <p:nvPicPr>
            <p:cNvPr id="18" name="Picture 17">
              <a:extLst>
                <a:ext uri="{FF2B5EF4-FFF2-40B4-BE49-F238E27FC236}">
                  <a16:creationId xmlns:a16="http://schemas.microsoft.com/office/drawing/2014/main" id="{C6CEFAC0-BC7A-49E5-B74B-6818B238B00D}"/>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28682"/>
            <a:stretch/>
          </p:blipFill>
          <p:spPr>
            <a:xfrm>
              <a:off x="4781016" y="29713552"/>
              <a:ext cx="9274728" cy="1828800"/>
            </a:xfrm>
            <a:prstGeom prst="rect">
              <a:avLst/>
            </a:prstGeom>
          </p:spPr>
        </p:pic>
      </p:grpSp>
      <p:sp>
        <p:nvSpPr>
          <p:cNvPr id="19" name="Rounded Rectangle 19">
            <a:extLst>
              <a:ext uri="{FF2B5EF4-FFF2-40B4-BE49-F238E27FC236}">
                <a16:creationId xmlns:a16="http://schemas.microsoft.com/office/drawing/2014/main" id="{2904B597-D0E5-4CB1-8DE0-13F794219D1D}"/>
              </a:ext>
            </a:extLst>
          </p:cNvPr>
          <p:cNvSpPr/>
          <p:nvPr userDrawn="1"/>
        </p:nvSpPr>
        <p:spPr>
          <a:xfrm>
            <a:off x="15009512" y="146265"/>
            <a:ext cx="4586779" cy="2249620"/>
          </a:xfrm>
          <a:prstGeom prst="roundRect">
            <a:avLst>
              <a:gd name="adj" fmla="val 7774"/>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8"/>
          </a:p>
        </p:txBody>
      </p:sp>
      <p:sp>
        <p:nvSpPr>
          <p:cNvPr id="20" name="Rounded Rectangle 19">
            <a:extLst>
              <a:ext uri="{FF2B5EF4-FFF2-40B4-BE49-F238E27FC236}">
                <a16:creationId xmlns:a16="http://schemas.microsoft.com/office/drawing/2014/main" id="{A7F6145E-BA01-4D2B-A684-1349181647C3}"/>
              </a:ext>
            </a:extLst>
          </p:cNvPr>
          <p:cNvSpPr/>
          <p:nvPr userDrawn="1"/>
        </p:nvSpPr>
        <p:spPr>
          <a:xfrm>
            <a:off x="-10368136" y="2395885"/>
            <a:ext cx="4643355" cy="2249620"/>
          </a:xfrm>
          <a:prstGeom prst="roundRect">
            <a:avLst>
              <a:gd name="adj" fmla="val 7774"/>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8"/>
          </a:p>
        </p:txBody>
      </p:sp>
      <p:sp>
        <p:nvSpPr>
          <p:cNvPr id="21" name="Rounded Rectangle 19">
            <a:extLst>
              <a:ext uri="{FF2B5EF4-FFF2-40B4-BE49-F238E27FC236}">
                <a16:creationId xmlns:a16="http://schemas.microsoft.com/office/drawing/2014/main" id="{21C23A6F-49F5-4E33-893A-4513FC2A08F6}"/>
              </a:ext>
            </a:extLst>
          </p:cNvPr>
          <p:cNvSpPr/>
          <p:nvPr userDrawn="1"/>
        </p:nvSpPr>
        <p:spPr>
          <a:xfrm>
            <a:off x="-5526240" y="2395885"/>
            <a:ext cx="4586778" cy="2249620"/>
          </a:xfrm>
          <a:prstGeom prst="roundRect">
            <a:avLst>
              <a:gd name="adj" fmla="val 7774"/>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8"/>
          </a:p>
        </p:txBody>
      </p:sp>
      <p:sp>
        <p:nvSpPr>
          <p:cNvPr id="22" name="Rounded Rectangle 19">
            <a:extLst>
              <a:ext uri="{FF2B5EF4-FFF2-40B4-BE49-F238E27FC236}">
                <a16:creationId xmlns:a16="http://schemas.microsoft.com/office/drawing/2014/main" id="{1D2B26FB-7BA6-4655-AD89-F308F5F11C5C}"/>
              </a:ext>
            </a:extLst>
          </p:cNvPr>
          <p:cNvSpPr/>
          <p:nvPr userDrawn="1"/>
        </p:nvSpPr>
        <p:spPr>
          <a:xfrm>
            <a:off x="72835" y="3535239"/>
            <a:ext cx="9428674" cy="2496493"/>
          </a:xfrm>
          <a:prstGeom prst="roundRect">
            <a:avLst>
              <a:gd name="adj" fmla="val 7774"/>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8"/>
          </a:p>
        </p:txBody>
      </p:sp>
      <p:sp>
        <p:nvSpPr>
          <p:cNvPr id="23" name="Rounded Rectangle 19">
            <a:extLst>
              <a:ext uri="{FF2B5EF4-FFF2-40B4-BE49-F238E27FC236}">
                <a16:creationId xmlns:a16="http://schemas.microsoft.com/office/drawing/2014/main" id="{FA0B401F-F940-4D1D-B547-D4DB3DA0F91B}"/>
              </a:ext>
            </a:extLst>
          </p:cNvPr>
          <p:cNvSpPr/>
          <p:nvPr userDrawn="1"/>
        </p:nvSpPr>
        <p:spPr>
          <a:xfrm>
            <a:off x="72835" y="8546479"/>
            <a:ext cx="4643355" cy="3698477"/>
          </a:xfrm>
          <a:prstGeom prst="roundRect">
            <a:avLst>
              <a:gd name="adj" fmla="val 7774"/>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8"/>
          </a:p>
        </p:txBody>
      </p:sp>
      <p:sp>
        <p:nvSpPr>
          <p:cNvPr id="24" name="Rounded Rectangle 19">
            <a:extLst>
              <a:ext uri="{FF2B5EF4-FFF2-40B4-BE49-F238E27FC236}">
                <a16:creationId xmlns:a16="http://schemas.microsoft.com/office/drawing/2014/main" id="{3E533A18-1A96-425A-9FD1-D8F0A8F63A1C}"/>
              </a:ext>
            </a:extLst>
          </p:cNvPr>
          <p:cNvSpPr/>
          <p:nvPr userDrawn="1"/>
        </p:nvSpPr>
        <p:spPr>
          <a:xfrm>
            <a:off x="4919730" y="8546479"/>
            <a:ext cx="4586778" cy="3698477"/>
          </a:xfrm>
          <a:prstGeom prst="roundRect">
            <a:avLst>
              <a:gd name="adj" fmla="val 7774"/>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8"/>
          </a:p>
        </p:txBody>
      </p:sp>
      <p:sp>
        <p:nvSpPr>
          <p:cNvPr id="25" name="Rounded Rectangle 19">
            <a:extLst>
              <a:ext uri="{FF2B5EF4-FFF2-40B4-BE49-F238E27FC236}">
                <a16:creationId xmlns:a16="http://schemas.microsoft.com/office/drawing/2014/main" id="{CA1E64F3-8D25-4859-9F82-57199177A27C}"/>
              </a:ext>
            </a:extLst>
          </p:cNvPr>
          <p:cNvSpPr/>
          <p:nvPr userDrawn="1"/>
        </p:nvSpPr>
        <p:spPr>
          <a:xfrm>
            <a:off x="72835" y="6163171"/>
            <a:ext cx="4643355" cy="2249620"/>
          </a:xfrm>
          <a:prstGeom prst="roundRect">
            <a:avLst>
              <a:gd name="adj" fmla="val 7774"/>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8"/>
          </a:p>
        </p:txBody>
      </p:sp>
      <p:sp>
        <p:nvSpPr>
          <p:cNvPr id="26" name="Rounded Rectangle 19">
            <a:extLst>
              <a:ext uri="{FF2B5EF4-FFF2-40B4-BE49-F238E27FC236}">
                <a16:creationId xmlns:a16="http://schemas.microsoft.com/office/drawing/2014/main" id="{382705DA-F903-4F2F-AFEB-61A1CC710C26}"/>
              </a:ext>
            </a:extLst>
          </p:cNvPr>
          <p:cNvSpPr/>
          <p:nvPr userDrawn="1"/>
        </p:nvSpPr>
        <p:spPr>
          <a:xfrm>
            <a:off x="4919730" y="6163171"/>
            <a:ext cx="4586778" cy="2249620"/>
          </a:xfrm>
          <a:prstGeom prst="roundRect">
            <a:avLst>
              <a:gd name="adj" fmla="val 7774"/>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8"/>
          </a:p>
        </p:txBody>
      </p:sp>
      <p:sp>
        <p:nvSpPr>
          <p:cNvPr id="27" name="Rounded Rectangle 19">
            <a:extLst>
              <a:ext uri="{FF2B5EF4-FFF2-40B4-BE49-F238E27FC236}">
                <a16:creationId xmlns:a16="http://schemas.microsoft.com/office/drawing/2014/main" id="{418D702C-25D0-4571-97C9-E8EB3DC9BEBE}"/>
              </a:ext>
            </a:extLst>
          </p:cNvPr>
          <p:cNvSpPr/>
          <p:nvPr userDrawn="1"/>
        </p:nvSpPr>
        <p:spPr>
          <a:xfrm>
            <a:off x="72835" y="1115164"/>
            <a:ext cx="9428674" cy="2299779"/>
          </a:xfrm>
          <a:prstGeom prst="roundRect">
            <a:avLst>
              <a:gd name="adj" fmla="val 7774"/>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8"/>
          </a:p>
        </p:txBody>
      </p:sp>
    </p:spTree>
    <p:extLst>
      <p:ext uri="{BB962C8B-B14F-4D97-AF65-F5344CB8AC3E}">
        <p14:creationId xmlns:p14="http://schemas.microsoft.com/office/powerpoint/2010/main" val="319084533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4.png"/><Relationship Id="rId21" Type="http://schemas.openxmlformats.org/officeDocument/2006/relationships/image" Target="../media/image21.gif"/><Relationship Id="rId34" Type="http://schemas.openxmlformats.org/officeDocument/2006/relationships/image" Target="../media/image34.png"/><Relationship Id="rId7" Type="http://schemas.openxmlformats.org/officeDocument/2006/relationships/image" Target="../media/image8.jpeg"/><Relationship Id="rId12" Type="http://schemas.openxmlformats.org/officeDocument/2006/relationships/image" Target="../media/image120.png"/><Relationship Id="rId17" Type="http://schemas.openxmlformats.org/officeDocument/2006/relationships/image" Target="../media/image17.png"/><Relationship Id="rId25" Type="http://schemas.openxmlformats.org/officeDocument/2006/relationships/image" Target="../media/image25.jpg"/><Relationship Id="rId33" Type="http://schemas.openxmlformats.org/officeDocument/2006/relationships/image" Target="../media/image33.png"/><Relationship Id="rId2" Type="http://schemas.openxmlformats.org/officeDocument/2006/relationships/image" Target="../media/image3.png"/><Relationship Id="rId16" Type="http://schemas.openxmlformats.org/officeDocument/2006/relationships/image" Target="../media/image16.png"/><Relationship Id="rId20" Type="http://schemas.openxmlformats.org/officeDocument/2006/relationships/image" Target="../media/image20.gif"/><Relationship Id="rId29"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4.png"/><Relationship Id="rId32" Type="http://schemas.openxmlformats.org/officeDocument/2006/relationships/image" Target="../media/image32.png"/><Relationship Id="rId5" Type="http://schemas.openxmlformats.org/officeDocument/2006/relationships/image" Target="../media/image6.png"/><Relationship Id="rId15" Type="http://schemas.openxmlformats.org/officeDocument/2006/relationships/image" Target="../media/image15.png"/><Relationship Id="rId23" Type="http://schemas.openxmlformats.org/officeDocument/2006/relationships/image" Target="../media/image23.gif"/><Relationship Id="rId28" Type="http://schemas.openxmlformats.org/officeDocument/2006/relationships/image" Target="../media/image28.png"/><Relationship Id="rId10" Type="http://schemas.openxmlformats.org/officeDocument/2006/relationships/image" Target="../media/image11.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4.png"/><Relationship Id="rId22" Type="http://schemas.openxmlformats.org/officeDocument/2006/relationships/image" Target="../media/image22.gif"/><Relationship Id="rId27" Type="http://schemas.openxmlformats.org/officeDocument/2006/relationships/image" Target="../media/image27.png"/><Relationship Id="rId30" Type="http://schemas.openxmlformats.org/officeDocument/2006/relationships/image" Target="../media/image30.jpg"/><Relationship Id="rId35" Type="http://schemas.openxmlformats.org/officeDocument/2006/relationships/image" Target="../media/image35.png"/><Relationship Id="rId8"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BF2A652-C5A0-489D-BB39-3D2B7DFE34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86" b="7724"/>
          <a:stretch/>
        </p:blipFill>
        <p:spPr bwMode="auto">
          <a:xfrm>
            <a:off x="5073350" y="7138219"/>
            <a:ext cx="4119738" cy="1243373"/>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p:cNvSpPr/>
          <p:nvPr/>
        </p:nvSpPr>
        <p:spPr>
          <a:xfrm>
            <a:off x="3015683" y="14681235"/>
            <a:ext cx="3710573" cy="1736886"/>
          </a:xfrm>
          <a:prstGeom prst="roundRect">
            <a:avLst>
              <a:gd name="adj" fmla="val 1085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8">
              <a:solidFill>
                <a:schemeClr val="bg1"/>
              </a:solidFill>
            </a:endParaRPr>
          </a:p>
        </p:txBody>
      </p:sp>
      <p:sp>
        <p:nvSpPr>
          <p:cNvPr id="7" name="Text Placeholder 5"/>
          <p:cNvSpPr txBox="1">
            <a:spLocks/>
          </p:cNvSpPr>
          <p:nvPr/>
        </p:nvSpPr>
        <p:spPr>
          <a:xfrm>
            <a:off x="-926085" y="14326595"/>
            <a:ext cx="3267715" cy="331270"/>
          </a:xfrm>
          <a:prstGeom prst="rect">
            <a:avLst/>
          </a:prstGeom>
          <a:noFill/>
        </p:spPr>
        <p:txBody>
          <a:bodyPr wrap="square" lIns="44018" tIns="44018" rIns="44018" bIns="44018" anchor="ctr" anchorCtr="0">
            <a:spAutoFit/>
          </a:bodyPr>
          <a:lstStyle>
            <a:lvl1pPr marL="0" indent="0" algn="ctr" defTabSz="4389120" rtl="0" eaLnBrk="1" latinLnBrk="0" hangingPunct="1">
              <a:lnSpc>
                <a:spcPct val="90000"/>
              </a:lnSpc>
              <a:spcBef>
                <a:spcPts val="4800"/>
              </a:spcBef>
              <a:buFont typeface="Arial" panose="020B0604020202020204" pitchFamily="34" charset="0"/>
              <a:buNone/>
              <a:defRPr sz="4500" b="1" u="sng" kern="1200" baseline="0">
                <a:solidFill>
                  <a:srgbClr val="C6133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sz="1750" dirty="0"/>
              <a:t>INTRODUCTION</a:t>
            </a:r>
          </a:p>
        </p:txBody>
      </p:sp>
      <p:sp>
        <p:nvSpPr>
          <p:cNvPr id="16" name="Text Placeholder 3"/>
          <p:cNvSpPr txBox="1">
            <a:spLocks/>
          </p:cNvSpPr>
          <p:nvPr/>
        </p:nvSpPr>
        <p:spPr>
          <a:xfrm>
            <a:off x="7272935" y="19397099"/>
            <a:ext cx="3640406" cy="4825553"/>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177809" indent="-177809">
              <a:buFont typeface="Arial" charset="0"/>
              <a:buChar char="•"/>
            </a:pPr>
            <a:r>
              <a:rPr lang="en-US" sz="1244" dirty="0"/>
              <a:t>We developed a full Multiview client and implemented MASH in it using Java.</a:t>
            </a:r>
          </a:p>
          <a:p>
            <a:pPr marL="177809" indent="-177809">
              <a:buFont typeface="Arial" charset="0"/>
              <a:buChar char="•"/>
            </a:pPr>
            <a:r>
              <a:rPr lang="en-US" sz="1244" dirty="0"/>
              <a:t>We compared MASH against (1) the YouTube Multiview player in single sessions, and (2) variations of 2D rate adaptation algorithms in </a:t>
            </a:r>
            <a:r>
              <a:rPr lang="en-US" sz="1244" b="1" dirty="0"/>
              <a:t>100</a:t>
            </a:r>
            <a:r>
              <a:rPr lang="en-US" sz="1244" dirty="0"/>
              <a:t> concurrent sessions. We used a concert video from YouTube.</a:t>
            </a:r>
          </a:p>
          <a:p>
            <a:pPr marL="177809" indent="-177809">
              <a:buFont typeface="Arial" charset="0"/>
              <a:buChar char="•"/>
            </a:pPr>
            <a:r>
              <a:rPr lang="en-US" sz="1244" dirty="0"/>
              <a:t>We used three view switching behaviors and multiple network conditions. Our client does not know users behaviors, however, MASH learns the user behavior during the sessions.</a:t>
            </a:r>
          </a:p>
          <a:p>
            <a:pPr marL="177809" indent="-177809">
              <a:buFont typeface="Arial" charset="0"/>
              <a:buChar char="•"/>
            </a:pPr>
            <a:r>
              <a:rPr lang="en-US" sz="1244" dirty="0"/>
              <a:t>For single sessions, we watched the YouTube Multiview video from our lab. For concurrent sessions, we deployed the sessions to AWS. In both cases, the network conditions were controlled by </a:t>
            </a:r>
            <a:r>
              <a:rPr lang="en-US" sz="1244" dirty="0" err="1">
                <a:latin typeface="Consolas" panose="020B0609020204030204" pitchFamily="49" charset="0"/>
              </a:rPr>
              <a:t>tc</a:t>
            </a:r>
            <a:r>
              <a:rPr lang="en-US" sz="1244" dirty="0"/>
              <a:t>. </a:t>
            </a:r>
            <a:endParaRPr lang="en-US" sz="1206" dirty="0"/>
          </a:p>
        </p:txBody>
      </p:sp>
      <p:sp>
        <p:nvSpPr>
          <p:cNvPr id="17" name="Text Placeholder 5"/>
          <p:cNvSpPr txBox="1">
            <a:spLocks/>
          </p:cNvSpPr>
          <p:nvPr/>
        </p:nvSpPr>
        <p:spPr>
          <a:xfrm>
            <a:off x="7492825" y="19022412"/>
            <a:ext cx="3267715" cy="331270"/>
          </a:xfrm>
          <a:prstGeom prst="rect">
            <a:avLst/>
          </a:prstGeom>
          <a:noFill/>
        </p:spPr>
        <p:txBody>
          <a:bodyPr wrap="square" lIns="44018" tIns="44018" rIns="44018" bIns="44018" anchor="ctr" anchorCtr="0">
            <a:spAutoFit/>
          </a:bodyPr>
          <a:lstStyle>
            <a:lvl1pPr marL="0" indent="0" algn="ctr" defTabSz="4389120" rtl="0" eaLnBrk="1" latinLnBrk="0" hangingPunct="1">
              <a:lnSpc>
                <a:spcPct val="90000"/>
              </a:lnSpc>
              <a:spcBef>
                <a:spcPts val="4800"/>
              </a:spcBef>
              <a:buFont typeface="Arial" panose="020B0604020202020204" pitchFamily="34" charset="0"/>
              <a:buNone/>
              <a:defRPr sz="4500" b="1" u="sng" kern="1200" baseline="0">
                <a:solidFill>
                  <a:srgbClr val="C6133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sz="1750" dirty="0"/>
              <a:t>EVALUATION</a:t>
            </a:r>
          </a:p>
        </p:txBody>
      </p:sp>
      <p:sp>
        <p:nvSpPr>
          <p:cNvPr id="18" name="Text Placeholder 3"/>
          <p:cNvSpPr txBox="1">
            <a:spLocks/>
          </p:cNvSpPr>
          <p:nvPr/>
        </p:nvSpPr>
        <p:spPr>
          <a:xfrm>
            <a:off x="3063481" y="16446125"/>
            <a:ext cx="3640406" cy="394533"/>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lvl="0"/>
            <a:r>
              <a:rPr lang="en-US" sz="1244" dirty="0"/>
              <a:t>MASH consists of three main steps:</a:t>
            </a:r>
          </a:p>
        </p:txBody>
      </p:sp>
      <p:sp>
        <p:nvSpPr>
          <p:cNvPr id="19" name="Text Placeholder 5"/>
          <p:cNvSpPr txBox="1">
            <a:spLocks/>
          </p:cNvSpPr>
          <p:nvPr/>
        </p:nvSpPr>
        <p:spPr>
          <a:xfrm>
            <a:off x="3283371" y="14326595"/>
            <a:ext cx="3267715" cy="331270"/>
          </a:xfrm>
          <a:prstGeom prst="rect">
            <a:avLst/>
          </a:prstGeom>
          <a:noFill/>
        </p:spPr>
        <p:txBody>
          <a:bodyPr wrap="square" lIns="44018" tIns="44018" rIns="44018" bIns="44018" anchor="ctr" anchorCtr="0">
            <a:spAutoFit/>
          </a:bodyPr>
          <a:lstStyle>
            <a:lvl1pPr marL="0" indent="0" algn="ctr" defTabSz="4389120" rtl="0" eaLnBrk="1" latinLnBrk="0" hangingPunct="1">
              <a:lnSpc>
                <a:spcPct val="90000"/>
              </a:lnSpc>
              <a:spcBef>
                <a:spcPts val="4800"/>
              </a:spcBef>
              <a:buFont typeface="Arial" panose="020B0604020202020204" pitchFamily="34" charset="0"/>
              <a:buNone/>
              <a:defRPr sz="4500" b="1" u="sng" kern="1200" baseline="0">
                <a:solidFill>
                  <a:srgbClr val="C6133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sz="1750" dirty="0"/>
              <a:t>MASH</a:t>
            </a:r>
          </a:p>
        </p:txBody>
      </p:sp>
      <p:sp>
        <p:nvSpPr>
          <p:cNvPr id="23" name="Text Placeholder 3"/>
          <p:cNvSpPr txBox="1">
            <a:spLocks/>
          </p:cNvSpPr>
          <p:nvPr/>
        </p:nvSpPr>
        <p:spPr>
          <a:xfrm>
            <a:off x="12625996" y="20086528"/>
            <a:ext cx="2151838" cy="394533"/>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lvl="0" algn="ctr"/>
            <a:r>
              <a:rPr lang="en-US" sz="1244" b="1" dirty="0"/>
              <a:t>100 Concurrent Clients</a:t>
            </a:r>
          </a:p>
        </p:txBody>
      </p:sp>
      <p:sp>
        <p:nvSpPr>
          <p:cNvPr id="24" name="Text Placeholder 5"/>
          <p:cNvSpPr txBox="1">
            <a:spLocks/>
          </p:cNvSpPr>
          <p:nvPr/>
        </p:nvSpPr>
        <p:spPr>
          <a:xfrm>
            <a:off x="11883837" y="14318829"/>
            <a:ext cx="3267715" cy="331270"/>
          </a:xfrm>
          <a:prstGeom prst="rect">
            <a:avLst/>
          </a:prstGeom>
          <a:noFill/>
        </p:spPr>
        <p:txBody>
          <a:bodyPr wrap="square" lIns="44018" tIns="44018" rIns="44018" bIns="44018" anchor="ctr" anchorCtr="0">
            <a:spAutoFit/>
          </a:bodyPr>
          <a:lstStyle>
            <a:lvl1pPr marL="0" indent="0" algn="ctr" defTabSz="4389120" rtl="0" eaLnBrk="1" latinLnBrk="0" hangingPunct="1">
              <a:lnSpc>
                <a:spcPct val="90000"/>
              </a:lnSpc>
              <a:spcBef>
                <a:spcPts val="4800"/>
              </a:spcBef>
              <a:buFont typeface="Arial" panose="020B0604020202020204" pitchFamily="34" charset="0"/>
              <a:buNone/>
              <a:defRPr sz="4500" b="1" u="sng" kern="1200" baseline="0">
                <a:solidFill>
                  <a:srgbClr val="C6133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sz="1750" dirty="0"/>
              <a:t>RESULTS</a:t>
            </a:r>
          </a:p>
        </p:txBody>
      </p:sp>
      <p:sp>
        <p:nvSpPr>
          <p:cNvPr id="20" name="Text Placeholder 3"/>
          <p:cNvSpPr txBox="1">
            <a:spLocks/>
          </p:cNvSpPr>
          <p:nvPr/>
        </p:nvSpPr>
        <p:spPr>
          <a:xfrm>
            <a:off x="-1176998" y="14625923"/>
            <a:ext cx="3640406" cy="2388412"/>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177809" indent="-177809">
              <a:buFont typeface="Arial" charset="0"/>
              <a:buChar char="•"/>
            </a:pPr>
            <a:r>
              <a:rPr lang="en-CA" sz="1244" dirty="0"/>
              <a:t>Multiview videos offer unprecedented experience by allowing users to explore scenes from different angles and perspectives. The user watches an active view, and can switch to any inactive view any time.</a:t>
            </a:r>
          </a:p>
          <a:p>
            <a:pPr marL="177809" indent="-177809">
              <a:buFont typeface="Arial" charset="0"/>
              <a:buChar char="•"/>
            </a:pPr>
            <a:r>
              <a:rPr lang="en-US" sz="1244" dirty="0"/>
              <a:t>In HTTP adaptive streaming, each video is encoded into multiple bitrates, divided into segments, and stored at the server side.</a:t>
            </a:r>
          </a:p>
        </p:txBody>
      </p:sp>
      <p:sp>
        <p:nvSpPr>
          <p:cNvPr id="21" name="Rounded Rectangle 20"/>
          <p:cNvSpPr/>
          <p:nvPr/>
        </p:nvSpPr>
        <p:spPr>
          <a:xfrm>
            <a:off x="-1150110" y="16642147"/>
            <a:ext cx="3647608" cy="2548282"/>
          </a:xfrm>
          <a:prstGeom prst="roundRect">
            <a:avLst>
              <a:gd name="adj" fmla="val 1027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8">
              <a:solidFill>
                <a:schemeClr val="bg1"/>
              </a:solidFill>
            </a:endParaRPr>
          </a:p>
        </p:txBody>
      </p:sp>
      <p:sp>
        <p:nvSpPr>
          <p:cNvPr id="32" name="Text Placeholder 3"/>
          <p:cNvSpPr txBox="1">
            <a:spLocks/>
          </p:cNvSpPr>
          <p:nvPr/>
        </p:nvSpPr>
        <p:spPr>
          <a:xfrm>
            <a:off x="-1160720" y="19218432"/>
            <a:ext cx="3640406" cy="1871539"/>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177809" indent="-177809">
              <a:buFont typeface="Arial" charset="0"/>
              <a:buChar char="•"/>
            </a:pPr>
            <a:r>
              <a:rPr lang="en-US" sz="1244" dirty="0"/>
              <a:t>In regular 2D videos, a rate adaptation algorithm chooses segment quality based on the dynamic network conditions.</a:t>
            </a:r>
          </a:p>
          <a:p>
            <a:pPr marL="177809" indent="-177809">
              <a:buFont typeface="Arial" charset="0"/>
              <a:buChar char="•"/>
            </a:pPr>
            <a:r>
              <a:rPr lang="en-CA" sz="1244" dirty="0"/>
              <a:t>Multiview</a:t>
            </a:r>
            <a:r>
              <a:rPr lang="en-US" sz="1244" dirty="0"/>
              <a:t> streaming poses different challenges due to network conditions and user activity:</a:t>
            </a:r>
          </a:p>
        </p:txBody>
      </p:sp>
      <p:pic>
        <p:nvPicPr>
          <p:cNvPr id="8" name="Picture 7"/>
          <p:cNvPicPr>
            <a:picLocks noChangeAspect="1"/>
          </p:cNvPicPr>
          <p:nvPr/>
        </p:nvPicPr>
        <p:blipFill>
          <a:blip r:embed="rId3"/>
          <a:stretch>
            <a:fillRect/>
          </a:stretch>
        </p:blipFill>
        <p:spPr>
          <a:xfrm>
            <a:off x="3174480" y="14732906"/>
            <a:ext cx="3392983" cy="1579427"/>
          </a:xfrm>
          <a:prstGeom prst="rect">
            <a:avLst/>
          </a:prstGeom>
        </p:spPr>
      </p:pic>
      <p:sp>
        <p:nvSpPr>
          <p:cNvPr id="38" name="TextBox 37"/>
          <p:cNvSpPr txBox="1"/>
          <p:nvPr/>
        </p:nvSpPr>
        <p:spPr>
          <a:xfrm>
            <a:off x="6886784" y="12488000"/>
            <a:ext cx="2760158" cy="295915"/>
          </a:xfrm>
          <a:prstGeom prst="rect">
            <a:avLst/>
          </a:prstGeom>
          <a:noFill/>
        </p:spPr>
        <p:txBody>
          <a:bodyPr wrap="square" rtlCol="0">
            <a:spAutoFit/>
          </a:bodyPr>
          <a:lstStyle/>
          <a:p>
            <a:r>
              <a:rPr lang="en-US" sz="1323" dirty="0">
                <a:solidFill>
                  <a:schemeClr val="bg1"/>
                </a:solidFill>
              </a:rPr>
              <a:t>More information: http://nsl.cs.sfu.ca</a:t>
            </a:r>
          </a:p>
        </p:txBody>
      </p:sp>
      <p:sp>
        <p:nvSpPr>
          <p:cNvPr id="28" name="Text Placeholder 3"/>
          <p:cNvSpPr txBox="1">
            <a:spLocks/>
          </p:cNvSpPr>
          <p:nvPr/>
        </p:nvSpPr>
        <p:spPr>
          <a:xfrm>
            <a:off x="11753497" y="22399561"/>
            <a:ext cx="3640406" cy="739114"/>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lvl="0"/>
            <a:r>
              <a:rPr lang="en-US" sz="1244" dirty="0"/>
              <a:t>[1] K. Diab and M. Hefeeda, MASH: A Rate Adaptation Algorithm for Multiview Video Streaming over HTTP, IEEE INFOCOM 2017</a:t>
            </a:r>
          </a:p>
        </p:txBody>
      </p:sp>
      <p:sp>
        <p:nvSpPr>
          <p:cNvPr id="34" name="Text Placeholder 5"/>
          <p:cNvSpPr txBox="1">
            <a:spLocks/>
          </p:cNvSpPr>
          <p:nvPr/>
        </p:nvSpPr>
        <p:spPr>
          <a:xfrm>
            <a:off x="11823848" y="22219533"/>
            <a:ext cx="3267715" cy="331270"/>
          </a:xfrm>
          <a:prstGeom prst="rect">
            <a:avLst/>
          </a:prstGeom>
          <a:noFill/>
        </p:spPr>
        <p:txBody>
          <a:bodyPr wrap="square" lIns="44018" tIns="44018" rIns="44018" bIns="44018" anchor="ctr" anchorCtr="0">
            <a:spAutoFit/>
          </a:bodyPr>
          <a:lstStyle>
            <a:lvl1pPr marL="0" indent="0" algn="ctr" defTabSz="4389120" rtl="0" eaLnBrk="1" latinLnBrk="0" hangingPunct="1">
              <a:lnSpc>
                <a:spcPct val="90000"/>
              </a:lnSpc>
              <a:spcBef>
                <a:spcPts val="4800"/>
              </a:spcBef>
              <a:buFont typeface="Arial" panose="020B0604020202020204" pitchFamily="34" charset="0"/>
              <a:buNone/>
              <a:defRPr sz="4500" b="1" u="sng" kern="1200" baseline="0">
                <a:solidFill>
                  <a:srgbClr val="C6133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sz="1750" dirty="0"/>
              <a:t>REFERENCES</a:t>
            </a:r>
          </a:p>
        </p:txBody>
      </p:sp>
      <p:grpSp>
        <p:nvGrpSpPr>
          <p:cNvPr id="50" name="Group 49"/>
          <p:cNvGrpSpPr/>
          <p:nvPr/>
        </p:nvGrpSpPr>
        <p:grpSpPr>
          <a:xfrm>
            <a:off x="-954087" y="16770565"/>
            <a:ext cx="3200929" cy="2342031"/>
            <a:chOff x="1927376" y="22276563"/>
            <a:chExt cx="8230957" cy="6022365"/>
          </a:xfrm>
        </p:grpSpPr>
        <p:sp>
          <p:nvSpPr>
            <p:cNvPr id="39" name="Oval 38"/>
            <p:cNvSpPr/>
            <p:nvPr/>
          </p:nvSpPr>
          <p:spPr>
            <a:xfrm>
              <a:off x="3065646" y="22750203"/>
              <a:ext cx="5548725" cy="5548725"/>
            </a:xfrm>
            <a:prstGeom prst="ellipse">
              <a:avLst/>
            </a:prstGeom>
            <a:noFill/>
            <a:ln w="12700">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48" dirty="0"/>
            </a:p>
          </p:txBody>
        </p:sp>
        <p:pic>
          <p:nvPicPr>
            <p:cNvPr id="40" name="Picture 4" descr="google-glasses-top-view-on-a-bald-hea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925" y="25043457"/>
              <a:ext cx="1684947" cy="168494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bbb-splash.png"/>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7656" y="22276563"/>
              <a:ext cx="2722165" cy="151231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8" descr="rodent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7376" y="25962795"/>
              <a:ext cx="2722165" cy="15312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bird"/>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6168" y="25962795"/>
              <a:ext cx="2722165" cy="1512314"/>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Connector 43"/>
            <p:cNvCxnSpPr>
              <a:cxnSpLocks/>
            </p:cNvCxnSpPr>
            <p:nvPr/>
          </p:nvCxnSpPr>
          <p:spPr>
            <a:xfrm flipH="1" flipV="1">
              <a:off x="4094959" y="23354167"/>
              <a:ext cx="1021431" cy="184184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p:nvCxnSpPr>
          <p:spPr>
            <a:xfrm flipV="1">
              <a:off x="6560940" y="23389760"/>
              <a:ext cx="961580" cy="180625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672105" y="23807414"/>
              <a:ext cx="895299" cy="791427"/>
            </a:xfrm>
            <a:prstGeom prst="rect">
              <a:avLst/>
            </a:prstGeom>
            <a:noFill/>
          </p:spPr>
          <p:txBody>
            <a:bodyPr wrap="none" rtlCol="0">
              <a:spAutoFit/>
            </a:bodyPr>
            <a:lstStyle/>
            <a:p>
              <a:r>
                <a:rPr lang="en-CA" sz="1400" dirty="0">
                  <a:solidFill>
                    <a:schemeClr val="tx2"/>
                  </a:solidFill>
                </a:rPr>
                <a:t>V</a:t>
              </a:r>
              <a:r>
                <a:rPr lang="en-CA" sz="1400" baseline="-25000" dirty="0">
                  <a:solidFill>
                    <a:schemeClr val="tx2"/>
                  </a:solidFill>
                </a:rPr>
                <a:t>1</a:t>
              </a:r>
              <a:endParaRPr lang="en-CA" sz="1400" dirty="0">
                <a:solidFill>
                  <a:schemeClr val="tx2"/>
                </a:solidFill>
              </a:endParaRPr>
            </a:p>
          </p:txBody>
        </p:sp>
        <p:sp>
          <p:nvSpPr>
            <p:cNvPr id="47" name="TextBox 46"/>
            <p:cNvSpPr txBox="1"/>
            <p:nvPr/>
          </p:nvSpPr>
          <p:spPr>
            <a:xfrm>
              <a:off x="8058549" y="25329296"/>
              <a:ext cx="895299" cy="791427"/>
            </a:xfrm>
            <a:prstGeom prst="rect">
              <a:avLst/>
            </a:prstGeom>
            <a:noFill/>
          </p:spPr>
          <p:txBody>
            <a:bodyPr wrap="none" rtlCol="0">
              <a:spAutoFit/>
            </a:bodyPr>
            <a:lstStyle/>
            <a:p>
              <a:r>
                <a:rPr lang="en-CA" sz="1400" dirty="0">
                  <a:solidFill>
                    <a:schemeClr val="tx2"/>
                  </a:solidFill>
                </a:rPr>
                <a:t>V</a:t>
              </a:r>
              <a:r>
                <a:rPr lang="en-CA" sz="1400" baseline="-25000" dirty="0">
                  <a:solidFill>
                    <a:schemeClr val="tx2"/>
                  </a:solidFill>
                </a:rPr>
                <a:t>2</a:t>
              </a:r>
              <a:endParaRPr lang="en-CA" sz="1400" dirty="0">
                <a:solidFill>
                  <a:schemeClr val="tx2"/>
                </a:solidFill>
              </a:endParaRPr>
            </a:p>
          </p:txBody>
        </p:sp>
        <p:sp>
          <p:nvSpPr>
            <p:cNvPr id="48" name="TextBox 47"/>
            <p:cNvSpPr txBox="1"/>
            <p:nvPr/>
          </p:nvSpPr>
          <p:spPr>
            <a:xfrm>
              <a:off x="3065647" y="25311211"/>
              <a:ext cx="895299" cy="791427"/>
            </a:xfrm>
            <a:prstGeom prst="rect">
              <a:avLst/>
            </a:prstGeom>
            <a:noFill/>
          </p:spPr>
          <p:txBody>
            <a:bodyPr wrap="none" rtlCol="0">
              <a:spAutoFit/>
            </a:bodyPr>
            <a:lstStyle/>
            <a:p>
              <a:r>
                <a:rPr lang="en-CA" sz="1400" dirty="0">
                  <a:solidFill>
                    <a:schemeClr val="tx2"/>
                  </a:solidFill>
                </a:rPr>
                <a:t>V</a:t>
              </a:r>
              <a:r>
                <a:rPr lang="en-CA" sz="1400" baseline="-25000" dirty="0">
                  <a:solidFill>
                    <a:schemeClr val="tx2"/>
                  </a:solidFill>
                </a:rPr>
                <a:t>3</a:t>
              </a:r>
              <a:endParaRPr lang="en-CA" sz="1400" dirty="0">
                <a:solidFill>
                  <a:schemeClr val="tx2"/>
                </a:solidFill>
              </a:endParaRPr>
            </a:p>
          </p:txBody>
        </p:sp>
      </p:grpSp>
      <p:sp>
        <p:nvSpPr>
          <p:cNvPr id="51" name="Rounded Rectangle 20"/>
          <p:cNvSpPr/>
          <p:nvPr/>
        </p:nvSpPr>
        <p:spPr>
          <a:xfrm>
            <a:off x="11683330" y="15527780"/>
            <a:ext cx="3710573" cy="3693205"/>
          </a:xfrm>
          <a:prstGeom prst="roundRect">
            <a:avLst>
              <a:gd name="adj" fmla="val 1027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8">
              <a:solidFill>
                <a:schemeClr val="bg1"/>
              </a:solidFill>
            </a:endParaRPr>
          </a:p>
        </p:txBody>
      </p:sp>
      <p:pic>
        <p:nvPicPr>
          <p:cNvPr id="52" name="Content Placeholder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73409" y="15652149"/>
            <a:ext cx="3330414" cy="2289660"/>
          </a:xfrm>
          <a:prstGeom prst="rect">
            <a:avLst/>
          </a:prstGeom>
        </p:spPr>
      </p:pic>
      <p:pic>
        <p:nvPicPr>
          <p:cNvPr id="53" name="Picture 5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219969" y="17941811"/>
            <a:ext cx="931583" cy="1241800"/>
          </a:xfrm>
          <a:prstGeom prst="rect">
            <a:avLst/>
          </a:prstGeom>
        </p:spPr>
      </p:pic>
      <p:pic>
        <p:nvPicPr>
          <p:cNvPr id="54" name="Picture 5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425573" y="17941811"/>
            <a:ext cx="931583" cy="1241800"/>
          </a:xfrm>
          <a:prstGeom prst="rect">
            <a:avLst/>
          </a:prstGeom>
        </p:spPr>
      </p:pic>
      <p:sp>
        <p:nvSpPr>
          <p:cNvPr id="55" name="Rounded Rectangle 20"/>
          <p:cNvSpPr/>
          <p:nvPr/>
        </p:nvSpPr>
        <p:spPr>
          <a:xfrm>
            <a:off x="11683330" y="20357118"/>
            <a:ext cx="3710573" cy="1860200"/>
          </a:xfrm>
          <a:prstGeom prst="roundRect">
            <a:avLst>
              <a:gd name="adj" fmla="val 1027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8">
              <a:solidFill>
                <a:schemeClr val="bg1"/>
              </a:solidFill>
            </a:endParaRPr>
          </a:p>
        </p:txBody>
      </p:sp>
      <p:pic>
        <p:nvPicPr>
          <p:cNvPr id="56" name="Picture 5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62313" y="20565134"/>
            <a:ext cx="2952607" cy="1623932"/>
          </a:xfrm>
          <a:prstGeom prst="rect">
            <a:avLst/>
          </a:prstGeom>
        </p:spPr>
      </p:pic>
      <p:sp>
        <p:nvSpPr>
          <p:cNvPr id="57" name="Text Placeholder 3"/>
          <p:cNvSpPr txBox="1">
            <a:spLocks/>
          </p:cNvSpPr>
          <p:nvPr/>
        </p:nvSpPr>
        <p:spPr>
          <a:xfrm>
            <a:off x="11756758" y="14653925"/>
            <a:ext cx="3640406" cy="739114"/>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177809" indent="-177809">
              <a:buFont typeface="Arial" charset="0"/>
              <a:buChar char="•"/>
            </a:pPr>
            <a:r>
              <a:rPr lang="en-US" sz="1244" b="1" dirty="0"/>
              <a:t>Against YouTube:</a:t>
            </a:r>
            <a:r>
              <a:rPr lang="en-US" sz="1244" dirty="0"/>
              <a:t> On average, MASH </a:t>
            </a:r>
            <a:r>
              <a:rPr lang="en-US" sz="1244"/>
              <a:t>produces the same </a:t>
            </a:r>
            <a:r>
              <a:rPr lang="en-US" sz="1244" dirty="0"/>
              <a:t>quality without rebuffering, while being 60% more efficient.</a:t>
            </a:r>
            <a:endParaRPr lang="en-US" sz="1244" b="1" dirty="0"/>
          </a:p>
        </p:txBody>
      </p:sp>
      <p:sp>
        <p:nvSpPr>
          <p:cNvPr id="58" name="Text Placeholder 3"/>
          <p:cNvSpPr txBox="1">
            <a:spLocks/>
          </p:cNvSpPr>
          <p:nvPr/>
        </p:nvSpPr>
        <p:spPr>
          <a:xfrm>
            <a:off x="12381786" y="15241990"/>
            <a:ext cx="2396049" cy="394533"/>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lvl="0" algn="ctr"/>
            <a:r>
              <a:rPr lang="en-US" sz="1244" b="1" dirty="0"/>
              <a:t>MASH vs YouTube - Snapshot</a:t>
            </a:r>
          </a:p>
        </p:txBody>
      </p:sp>
      <p:sp>
        <p:nvSpPr>
          <p:cNvPr id="59" name="Text Placeholder 3"/>
          <p:cNvSpPr txBox="1">
            <a:spLocks/>
          </p:cNvSpPr>
          <p:nvPr/>
        </p:nvSpPr>
        <p:spPr>
          <a:xfrm>
            <a:off x="2969110" y="16754158"/>
            <a:ext cx="3640406" cy="394533"/>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lvl="0"/>
            <a:r>
              <a:rPr lang="en-US" sz="1244" b="1" dirty="0"/>
              <a:t>1) Building View Switching Models:</a:t>
            </a:r>
          </a:p>
        </p:txBody>
      </p:sp>
      <p:sp>
        <p:nvSpPr>
          <p:cNvPr id="60" name="Text Placeholder 3"/>
          <p:cNvSpPr txBox="1">
            <a:spLocks/>
          </p:cNvSpPr>
          <p:nvPr/>
        </p:nvSpPr>
        <p:spPr>
          <a:xfrm>
            <a:off x="2974292" y="20392836"/>
            <a:ext cx="3912492" cy="394533"/>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lvl="0"/>
            <a:r>
              <a:rPr lang="en-US" sz="1244" b="1" dirty="0"/>
              <a:t>2) Combining Local and Global Models over Time:</a:t>
            </a:r>
          </a:p>
        </p:txBody>
      </p:sp>
      <p:sp>
        <p:nvSpPr>
          <p:cNvPr id="62" name="Text Placeholder 3"/>
          <p:cNvSpPr txBox="1">
            <a:spLocks/>
          </p:cNvSpPr>
          <p:nvPr/>
        </p:nvSpPr>
        <p:spPr>
          <a:xfrm>
            <a:off x="12397571" y="17768028"/>
            <a:ext cx="1070061" cy="308419"/>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lvl="0" algn="ctr"/>
            <a:r>
              <a:rPr lang="en-US" sz="622" dirty="0"/>
              <a:t>The lower the better</a:t>
            </a:r>
          </a:p>
        </p:txBody>
      </p:sp>
      <p:sp>
        <p:nvSpPr>
          <p:cNvPr id="63" name="Text Placeholder 3"/>
          <p:cNvSpPr txBox="1">
            <a:spLocks/>
          </p:cNvSpPr>
          <p:nvPr/>
        </p:nvSpPr>
        <p:spPr>
          <a:xfrm>
            <a:off x="14301782" y="17768028"/>
            <a:ext cx="1070061" cy="308419"/>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lvl="0" algn="ctr"/>
            <a:r>
              <a:rPr lang="en-US" sz="622" dirty="0"/>
              <a:t>The higher the better</a:t>
            </a:r>
          </a:p>
        </p:txBody>
      </p:sp>
      <p:sp>
        <p:nvSpPr>
          <p:cNvPr id="64" name="Text Placeholder 3"/>
          <p:cNvSpPr txBox="1">
            <a:spLocks/>
          </p:cNvSpPr>
          <p:nvPr/>
        </p:nvSpPr>
        <p:spPr>
          <a:xfrm>
            <a:off x="13166886" y="20341110"/>
            <a:ext cx="1070061" cy="308419"/>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lvl="0" algn="ctr"/>
            <a:r>
              <a:rPr lang="en-US" sz="622" dirty="0"/>
              <a:t>The lower the better</a:t>
            </a:r>
          </a:p>
        </p:txBody>
      </p:sp>
      <p:sp>
        <p:nvSpPr>
          <p:cNvPr id="65" name="Text Placeholder 3"/>
          <p:cNvSpPr txBox="1">
            <a:spLocks/>
          </p:cNvSpPr>
          <p:nvPr/>
        </p:nvSpPr>
        <p:spPr>
          <a:xfrm>
            <a:off x="13377680" y="15555783"/>
            <a:ext cx="1070061" cy="308419"/>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lvl="0" algn="ctr"/>
            <a:r>
              <a:rPr lang="en-US" sz="622" dirty="0"/>
              <a:t>The higher the better</a:t>
            </a:r>
          </a:p>
        </p:txBody>
      </p:sp>
      <p:sp>
        <p:nvSpPr>
          <p:cNvPr id="66" name="Text Placeholder 3"/>
          <p:cNvSpPr txBox="1">
            <a:spLocks/>
          </p:cNvSpPr>
          <p:nvPr/>
        </p:nvSpPr>
        <p:spPr>
          <a:xfrm>
            <a:off x="-954086" y="20842613"/>
            <a:ext cx="3417494" cy="394533"/>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lvl="0"/>
            <a:r>
              <a:rPr lang="en-US" sz="1244" dirty="0"/>
              <a:t>2) Prefetching efficiency</a:t>
            </a:r>
          </a:p>
        </p:txBody>
      </p:sp>
      <p:sp>
        <p:nvSpPr>
          <p:cNvPr id="67" name="Text Placeholder 3"/>
          <p:cNvSpPr txBox="1">
            <a:spLocks/>
          </p:cNvSpPr>
          <p:nvPr/>
        </p:nvSpPr>
        <p:spPr>
          <a:xfrm>
            <a:off x="-954086" y="20590585"/>
            <a:ext cx="3417494" cy="394533"/>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lvl="0"/>
            <a:r>
              <a:rPr lang="en-US" sz="1244" dirty="0"/>
              <a:t>1) High Quality of Experience (</a:t>
            </a:r>
            <a:r>
              <a:rPr lang="en-US" sz="1244" dirty="0" err="1"/>
              <a:t>QoE</a:t>
            </a:r>
            <a:r>
              <a:rPr lang="en-US" sz="1244" dirty="0"/>
              <a:t>)</a:t>
            </a:r>
          </a:p>
        </p:txBody>
      </p:sp>
      <p:sp>
        <p:nvSpPr>
          <p:cNvPr id="68" name="Text Placeholder 3"/>
          <p:cNvSpPr txBox="1">
            <a:spLocks/>
          </p:cNvSpPr>
          <p:nvPr/>
        </p:nvSpPr>
        <p:spPr>
          <a:xfrm>
            <a:off x="-952224" y="21107724"/>
            <a:ext cx="3417494" cy="394533"/>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lvl="0"/>
            <a:r>
              <a:rPr lang="en-US" sz="1244" dirty="0"/>
              <a:t>3) Network load at server side</a:t>
            </a:r>
          </a:p>
        </p:txBody>
      </p:sp>
      <p:sp>
        <p:nvSpPr>
          <p:cNvPr id="70" name="Text Placeholder 3"/>
          <p:cNvSpPr txBox="1">
            <a:spLocks/>
          </p:cNvSpPr>
          <p:nvPr/>
        </p:nvSpPr>
        <p:spPr>
          <a:xfrm>
            <a:off x="-1150110" y="21582411"/>
            <a:ext cx="3640406" cy="1871539"/>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177809" indent="-177809">
              <a:buFont typeface="Arial" charset="0"/>
              <a:buChar char="•"/>
            </a:pPr>
            <a:r>
              <a:rPr lang="en-CA" sz="1244" b="1" dirty="0"/>
              <a:t>MASH </a:t>
            </a:r>
            <a:r>
              <a:rPr lang="en-CA" sz="1244" dirty="0"/>
              <a:t>[1] is a client-based rate adaptation algorithm for Multiview streaming that we designed to solve these challenges.</a:t>
            </a:r>
          </a:p>
          <a:p>
            <a:pPr marL="177809" indent="-177809">
              <a:buFont typeface="Arial" charset="0"/>
              <a:buChar char="•"/>
            </a:pPr>
            <a:r>
              <a:rPr lang="en-CA" sz="1244" b="1" dirty="0"/>
              <a:t>MASH</a:t>
            </a:r>
            <a:r>
              <a:rPr lang="en-CA" sz="1244" dirty="0"/>
              <a:t> understands user behavior over time, and chooses quality based on the view buffer length.</a:t>
            </a:r>
            <a:endParaRPr lang="en-US" sz="1244" dirty="0"/>
          </a:p>
        </p:txBody>
      </p:sp>
      <p:sp>
        <p:nvSpPr>
          <p:cNvPr id="72" name="Text Placeholder 3"/>
          <p:cNvSpPr txBox="1">
            <a:spLocks/>
          </p:cNvSpPr>
          <p:nvPr/>
        </p:nvSpPr>
        <p:spPr>
          <a:xfrm>
            <a:off x="11753497" y="19330444"/>
            <a:ext cx="3640406" cy="911404"/>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177809" indent="-177809">
              <a:buFont typeface="Arial" charset="0"/>
              <a:buChar char="•"/>
            </a:pPr>
            <a:r>
              <a:rPr lang="en-US" sz="1244" b="1" dirty="0"/>
              <a:t>Against 2D Variations:</a:t>
            </a:r>
            <a:r>
              <a:rPr lang="en-US" sz="1244" dirty="0"/>
              <a:t> MASH reduces server load up to 2X. It is at least 30% more efficient in terms of prefetching. It improves quality up to 50%.</a:t>
            </a:r>
            <a:endParaRPr lang="en-US" sz="1244" b="1" dirty="0"/>
          </a:p>
        </p:txBody>
      </p:sp>
      <p:sp>
        <p:nvSpPr>
          <p:cNvPr id="73" name="Text Placeholder 3"/>
          <p:cNvSpPr txBox="1">
            <a:spLocks/>
          </p:cNvSpPr>
          <p:nvPr/>
        </p:nvSpPr>
        <p:spPr>
          <a:xfrm>
            <a:off x="2945028" y="17021577"/>
            <a:ext cx="3793794" cy="4480971"/>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lvl="0"/>
            <a:r>
              <a:rPr lang="en-CA" sz="1244" dirty="0"/>
              <a:t>Each model is a Markov chain with states correspond to views, and edges correspond to view switches.</a:t>
            </a:r>
          </a:p>
          <a:p>
            <a:pPr marL="177809" indent="-177809">
              <a:buFont typeface="Arial" charset="0"/>
              <a:buChar char="•"/>
            </a:pPr>
            <a:r>
              <a:rPr lang="en-US" sz="1244" i="1" dirty="0"/>
              <a:t>Global Model (G):</a:t>
            </a:r>
            <a:r>
              <a:rPr lang="en-US" sz="1244" dirty="0"/>
              <a:t> aggregates the behavior of all users who watched the Multiview video. MASH downloads the global model at the beginning of the session.</a:t>
            </a:r>
          </a:p>
          <a:p>
            <a:pPr marL="177809" indent="-177809">
              <a:buFont typeface="Arial" charset="0"/>
              <a:buChar char="•"/>
            </a:pPr>
            <a:r>
              <a:rPr lang="en-US" sz="1244" i="1" dirty="0"/>
              <a:t>Local Model (L): </a:t>
            </a:r>
            <a:r>
              <a:rPr lang="en-US" sz="1244" dirty="0"/>
              <a:t>represents user behavior during this session. MASH updates the local model at each view switch. At the end of the session, MASH sends this model to the server.</a:t>
            </a:r>
          </a:p>
          <a:p>
            <a:pPr marL="177809" indent="-177809">
              <a:buFont typeface="Arial" charset="0"/>
              <a:buChar char="•"/>
            </a:pPr>
            <a:r>
              <a:rPr lang="en-US" sz="1244" dirty="0"/>
              <a:t>MASH keeps a counting matrix (M) for the local model. At each view switch from active </a:t>
            </a:r>
            <a:r>
              <a:rPr lang="en-US" sz="1244" i="1" dirty="0"/>
              <a:t>view </a:t>
            </a:r>
            <a:r>
              <a:rPr lang="en-US" sz="1244" i="1" dirty="0" err="1"/>
              <a:t>i</a:t>
            </a:r>
            <a:r>
              <a:rPr lang="en-US" sz="1244" i="1" dirty="0"/>
              <a:t> </a:t>
            </a:r>
            <a:r>
              <a:rPr lang="en-US" sz="1244" dirty="0"/>
              <a:t>to inactive </a:t>
            </a:r>
            <a:r>
              <a:rPr lang="en-US" sz="1244" i="1" dirty="0"/>
              <a:t>view j</a:t>
            </a:r>
            <a:r>
              <a:rPr lang="en-US" sz="1244" dirty="0"/>
              <a:t>, MASH increments </a:t>
            </a:r>
            <a:r>
              <a:rPr lang="en-US" sz="1244" dirty="0" err="1"/>
              <a:t>M</a:t>
            </a:r>
            <a:r>
              <a:rPr lang="en-US" sz="1244" baseline="-25000" dirty="0" err="1"/>
              <a:t>ij</a:t>
            </a:r>
            <a:r>
              <a:rPr lang="en-US" sz="1244" dirty="0"/>
              <a:t>.</a:t>
            </a:r>
          </a:p>
        </p:txBody>
      </p:sp>
      <p:sp>
        <p:nvSpPr>
          <p:cNvPr id="75" name="Text Placeholder 3"/>
          <p:cNvSpPr txBox="1">
            <a:spLocks/>
          </p:cNvSpPr>
          <p:nvPr/>
        </p:nvSpPr>
        <p:spPr>
          <a:xfrm>
            <a:off x="7194122" y="14121530"/>
            <a:ext cx="3772475" cy="394533"/>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lvl="0"/>
            <a:r>
              <a:rPr lang="en-US" sz="1244" b="1" dirty="0"/>
              <a:t>3) Building Multiview Buffer-rate Functions:</a:t>
            </a:r>
          </a:p>
        </p:txBody>
      </p:sp>
      <mc:AlternateContent xmlns:mc="http://schemas.openxmlformats.org/markup-compatibility/2006" xmlns:a14="http://schemas.microsoft.com/office/drawing/2010/main">
        <mc:Choice Requires="a14">
          <p:sp>
            <p:nvSpPr>
              <p:cNvPr id="76" name="Text Placeholder 3"/>
              <p:cNvSpPr txBox="1">
                <a:spLocks/>
              </p:cNvSpPr>
              <p:nvPr/>
            </p:nvSpPr>
            <p:spPr>
              <a:xfrm>
                <a:off x="3015684" y="20722884"/>
                <a:ext cx="3793794" cy="1888018"/>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177809" indent="-177809">
                  <a:buFont typeface="Arial" panose="020B0604020202020204" pitchFamily="34" charset="0"/>
                  <a:buChar char="•"/>
                </a:pPr>
                <a:r>
                  <a:rPr lang="en-CA" sz="1244" dirty="0"/>
                  <a:t>The user view switching behavior may deviate from the aggregate behavior of other users.</a:t>
                </a:r>
              </a:p>
              <a:p>
                <a:pPr marL="177809" indent="-177809">
                  <a:buFont typeface="Arial" panose="020B0604020202020204" pitchFamily="34" charset="0"/>
                  <a:buChar char="•"/>
                </a:pPr>
                <a:r>
                  <a:rPr lang="en-CA" sz="1244" dirty="0"/>
                  <a:t>To accommodate for this deviation, MASH calculates the importance factor </a:t>
                </a:r>
                <a14:m>
                  <m:oMath xmlns:m="http://schemas.openxmlformats.org/officeDocument/2006/math">
                    <m:sSub>
                      <m:sSubPr>
                        <m:ctrlPr>
                          <a:rPr lang="en-CA" sz="1244" b="1" i="1">
                            <a:latin typeface="Cambria Math" panose="02040503050406030204" pitchFamily="18" charset="0"/>
                          </a:rPr>
                        </m:ctrlPr>
                      </m:sSubPr>
                      <m:e>
                        <m:r>
                          <a:rPr lang="en-CA" sz="1244" b="1" i="1">
                            <a:latin typeface="Cambria Math" panose="02040503050406030204" pitchFamily="18" charset="0"/>
                            <a:ea typeface="Cambria Math" panose="02040503050406030204" pitchFamily="18" charset="0"/>
                          </a:rPr>
                          <m:t>𝜷</m:t>
                        </m:r>
                      </m:e>
                      <m:sub>
                        <m:r>
                          <a:rPr lang="en-CA" sz="1244" b="1" i="1">
                            <a:latin typeface="Cambria Math" panose="02040503050406030204" pitchFamily="18" charset="0"/>
                            <a:ea typeface="Cambria Math" panose="02040503050406030204" pitchFamily="18" charset="0"/>
                          </a:rPr>
                          <m:t>𝒋</m:t>
                        </m:r>
                      </m:sub>
                    </m:sSub>
                  </m:oMath>
                </a14:m>
                <a:r>
                  <a:rPr lang="en-CA" sz="1244" dirty="0"/>
                  <a:t> for each inactive </a:t>
                </a:r>
                <a:r>
                  <a:rPr lang="en-CA" sz="1244" i="1" dirty="0"/>
                  <a:t>view j</a:t>
                </a:r>
                <a:r>
                  <a:rPr lang="en-CA" sz="1244" dirty="0"/>
                  <a:t>, that combines the local and global models dynamically over time:</a:t>
                </a:r>
              </a:p>
            </p:txBody>
          </p:sp>
        </mc:Choice>
        <mc:Fallback xmlns="">
          <p:sp>
            <p:nvSpPr>
              <p:cNvPr id="76" name="Text Placeholder 3"/>
              <p:cNvSpPr txBox="1">
                <a:spLocks noRot="1" noChangeAspect="1" noMove="1" noResize="1" noEditPoints="1" noAdjustHandles="1" noChangeArrowheads="1" noChangeShapeType="1" noTextEdit="1"/>
              </p:cNvSpPr>
              <p:nvPr/>
            </p:nvSpPr>
            <p:spPr>
              <a:xfrm>
                <a:off x="3015684" y="20722884"/>
                <a:ext cx="3793794" cy="1888018"/>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3976349" y="22214704"/>
                <a:ext cx="1872464" cy="310470"/>
              </a:xfrm>
              <a:prstGeom prst="rect">
                <a:avLst/>
              </a:prstGeom>
              <a:ln w="57150"/>
            </p:spPr>
            <p:style>
              <a:lnRef idx="2">
                <a:schemeClr val="accent5"/>
              </a:lnRef>
              <a:fillRef idx="1">
                <a:schemeClr val="lt1"/>
              </a:fillRef>
              <a:effectRef idx="0">
                <a:schemeClr val="accent5"/>
              </a:effectRef>
              <a:fontRef idx="minor">
                <a:schemeClr val="dk1"/>
              </a:fontRef>
            </p:style>
            <p:txBody>
              <a:bodyPr wrap="square" lIns="0" tIns="0" rIns="0" bIns="0" rtlCol="0" anchor="ctr">
                <a:spAutoFit/>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en-CA" sz="1244" i="1">
                              <a:latin typeface="Cambria Math" panose="02040503050406030204" pitchFamily="18" charset="0"/>
                            </a:rPr>
                          </m:ctrlPr>
                        </m:sSubPr>
                        <m:e>
                          <m:r>
                            <a:rPr lang="en-CA" sz="1244" i="1">
                              <a:latin typeface="Cambria Math" panose="02040503050406030204" pitchFamily="18" charset="0"/>
                              <a:ea typeface="Cambria Math" panose="02040503050406030204" pitchFamily="18" charset="0"/>
                            </a:rPr>
                            <m:t>𝛽</m:t>
                          </m:r>
                        </m:e>
                        <m:sub>
                          <m:r>
                            <a:rPr lang="en-CA" sz="1244" i="1">
                              <a:latin typeface="Cambria Math" panose="02040503050406030204" pitchFamily="18" charset="0"/>
                            </a:rPr>
                            <m:t>𝑗</m:t>
                          </m:r>
                        </m:sub>
                      </m:sSub>
                      <m:r>
                        <a:rPr lang="en-CA" sz="1244" i="1">
                          <a:latin typeface="Cambria Math" panose="02040503050406030204" pitchFamily="18" charset="0"/>
                        </a:rPr>
                        <m:t>=</m:t>
                      </m:r>
                      <m:sSub>
                        <m:sSubPr>
                          <m:ctrlPr>
                            <a:rPr lang="en-CA" sz="1244" i="1">
                              <a:latin typeface="Cambria Math" panose="02040503050406030204" pitchFamily="18" charset="0"/>
                            </a:rPr>
                          </m:ctrlPr>
                        </m:sSubPr>
                        <m:e>
                          <m:r>
                            <a:rPr lang="en-CA" sz="1244" i="1">
                              <a:latin typeface="Cambria Math" panose="02040503050406030204" pitchFamily="18" charset="0"/>
                              <a:ea typeface="Cambria Math" panose="02040503050406030204" pitchFamily="18" charset="0"/>
                            </a:rPr>
                            <m:t>𝛼</m:t>
                          </m:r>
                        </m:e>
                        <m:sub>
                          <m:r>
                            <a:rPr lang="en-CA" sz="1244" i="1">
                              <a:latin typeface="Cambria Math" panose="02040503050406030204" pitchFamily="18" charset="0"/>
                              <a:ea typeface="Cambria Math" panose="02040503050406030204" pitchFamily="18" charset="0"/>
                            </a:rPr>
                            <m:t>𝑖</m:t>
                          </m:r>
                        </m:sub>
                      </m:sSub>
                      <m:r>
                        <a:rPr lang="en-CA" sz="1244" i="1">
                          <a:latin typeface="Cambria Math" panose="02040503050406030204" pitchFamily="18" charset="0"/>
                        </a:rPr>
                        <m:t> </m:t>
                      </m:r>
                      <m:sSub>
                        <m:sSubPr>
                          <m:ctrlPr>
                            <a:rPr lang="en-CA" sz="1244" i="1">
                              <a:latin typeface="Cambria Math" panose="02040503050406030204" pitchFamily="18" charset="0"/>
                            </a:rPr>
                          </m:ctrlPr>
                        </m:sSubPr>
                        <m:e>
                          <m:r>
                            <a:rPr lang="en-CA" sz="1244" i="1">
                              <a:latin typeface="Cambria Math" panose="02040503050406030204" pitchFamily="18" charset="0"/>
                            </a:rPr>
                            <m:t>𝐿</m:t>
                          </m:r>
                        </m:e>
                        <m:sub>
                          <m:r>
                            <a:rPr lang="en-CA" sz="1244" i="1">
                              <a:latin typeface="Cambria Math" panose="02040503050406030204" pitchFamily="18" charset="0"/>
                            </a:rPr>
                            <m:t>𝑖𝑗</m:t>
                          </m:r>
                        </m:sub>
                      </m:sSub>
                      <m:r>
                        <a:rPr lang="en-CA" sz="1244" i="1">
                          <a:latin typeface="Cambria Math" panose="02040503050406030204" pitchFamily="18" charset="0"/>
                        </a:rPr>
                        <m:t>+</m:t>
                      </m:r>
                      <m:sSub>
                        <m:sSubPr>
                          <m:ctrlPr>
                            <a:rPr lang="en-CA" sz="1244" i="1">
                              <a:latin typeface="Cambria Math" panose="02040503050406030204" pitchFamily="18" charset="0"/>
                            </a:rPr>
                          </m:ctrlPr>
                        </m:sSubPr>
                        <m:e>
                          <m:r>
                            <a:rPr lang="en-CA" sz="1244" i="1">
                              <a:latin typeface="Cambria Math" panose="02040503050406030204" pitchFamily="18" charset="0"/>
                            </a:rPr>
                            <m:t>(1−</m:t>
                          </m:r>
                          <m:r>
                            <a:rPr lang="en-CA" sz="1244" i="1">
                              <a:latin typeface="Cambria Math" panose="02040503050406030204" pitchFamily="18" charset="0"/>
                              <a:ea typeface="Cambria Math" panose="02040503050406030204" pitchFamily="18" charset="0"/>
                            </a:rPr>
                            <m:t>𝛼</m:t>
                          </m:r>
                        </m:e>
                        <m:sub>
                          <m:r>
                            <a:rPr lang="en-CA" sz="1244" i="1">
                              <a:latin typeface="Cambria Math" panose="02040503050406030204" pitchFamily="18" charset="0"/>
                              <a:ea typeface="Cambria Math" panose="02040503050406030204" pitchFamily="18" charset="0"/>
                            </a:rPr>
                            <m:t>𝑖</m:t>
                          </m:r>
                        </m:sub>
                      </m:sSub>
                      <m:r>
                        <a:rPr lang="en-CA" sz="1244" i="1">
                          <a:latin typeface="Cambria Math" panose="02040503050406030204" pitchFamily="18" charset="0"/>
                          <a:ea typeface="Cambria Math" panose="02040503050406030204" pitchFamily="18" charset="0"/>
                        </a:rPr>
                        <m:t>)</m:t>
                      </m:r>
                      <m:sSub>
                        <m:sSubPr>
                          <m:ctrlPr>
                            <a:rPr lang="en-CA" sz="1244" i="1">
                              <a:latin typeface="Cambria Math" panose="02040503050406030204" pitchFamily="18" charset="0"/>
                            </a:rPr>
                          </m:ctrlPr>
                        </m:sSubPr>
                        <m:e>
                          <m:r>
                            <a:rPr lang="en-CA" sz="1244" i="1">
                              <a:latin typeface="Cambria Math" panose="02040503050406030204" pitchFamily="18" charset="0"/>
                            </a:rPr>
                            <m:t> </m:t>
                          </m:r>
                          <m:r>
                            <a:rPr lang="en-CA" sz="1244" i="1">
                              <a:latin typeface="Cambria Math" panose="02040503050406030204" pitchFamily="18" charset="0"/>
                            </a:rPr>
                            <m:t>𝐺</m:t>
                          </m:r>
                        </m:e>
                        <m:sub>
                          <m:r>
                            <a:rPr lang="en-CA" sz="1244" i="1">
                              <a:latin typeface="Cambria Math" panose="02040503050406030204" pitchFamily="18" charset="0"/>
                            </a:rPr>
                            <m:t>𝑖𝑗</m:t>
                          </m:r>
                        </m:sub>
                      </m:sSub>
                    </m:oMath>
                  </m:oMathPara>
                </a14:m>
                <a:endParaRPr lang="en-CA" sz="1244" dirty="0"/>
              </a:p>
            </p:txBody>
          </p:sp>
        </mc:Choice>
        <mc:Fallback xmlns="">
          <p:sp>
            <p:nvSpPr>
              <p:cNvPr id="78" name="TextBox 77"/>
              <p:cNvSpPr txBox="1">
                <a:spLocks noRot="1" noChangeAspect="1" noMove="1" noResize="1" noEditPoints="1" noAdjustHandles="1" noChangeArrowheads="1" noChangeShapeType="1" noTextEdit="1"/>
              </p:cNvSpPr>
              <p:nvPr/>
            </p:nvSpPr>
            <p:spPr>
              <a:xfrm>
                <a:off x="3976349" y="22214704"/>
                <a:ext cx="1872464" cy="310470"/>
              </a:xfrm>
              <a:prstGeom prst="rect">
                <a:avLst/>
              </a:prstGeom>
              <a:blipFill>
                <a:blip r:embed="rId13"/>
                <a:stretch>
                  <a:fillRect/>
                </a:stretch>
              </a:blipFill>
              <a:ln w="57150"/>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9" name="Text Placeholder 3"/>
              <p:cNvSpPr txBox="1">
                <a:spLocks/>
              </p:cNvSpPr>
              <p:nvPr/>
            </p:nvSpPr>
            <p:spPr>
              <a:xfrm>
                <a:off x="2910342" y="22548251"/>
                <a:ext cx="4090478" cy="394533"/>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lvl="0"/>
                <a14:m>
                  <m:oMath xmlns:m="http://schemas.openxmlformats.org/officeDocument/2006/math">
                    <m:sSub>
                      <m:sSubPr>
                        <m:ctrlPr>
                          <a:rPr lang="en-CA" sz="1244" i="1">
                            <a:latin typeface="Cambria Math" panose="02040503050406030204" pitchFamily="18" charset="0"/>
                          </a:rPr>
                        </m:ctrlPr>
                      </m:sSubPr>
                      <m:e>
                        <m:r>
                          <a:rPr lang="en-CA" sz="1244" i="1">
                            <a:latin typeface="Cambria Math" panose="02040503050406030204" pitchFamily="18" charset="0"/>
                            <a:ea typeface="Cambria Math" panose="02040503050406030204" pitchFamily="18" charset="0"/>
                          </a:rPr>
                          <m:t>𝛼</m:t>
                        </m:r>
                      </m:e>
                      <m:sub>
                        <m:r>
                          <a:rPr lang="en-CA" sz="1244" i="1">
                            <a:latin typeface="Cambria Math" panose="02040503050406030204" pitchFamily="18" charset="0"/>
                            <a:ea typeface="Cambria Math" panose="02040503050406030204" pitchFamily="18" charset="0"/>
                          </a:rPr>
                          <m:t>𝑖</m:t>
                        </m:r>
                      </m:sub>
                    </m:sSub>
                  </m:oMath>
                </a14:m>
                <a:r>
                  <a:rPr lang="en-CA" sz="1244" dirty="0"/>
                  <a:t> is the root mean squared error between </a:t>
                </a:r>
                <a14:m>
                  <m:oMath xmlns:m="http://schemas.openxmlformats.org/officeDocument/2006/math">
                    <m:sSub>
                      <m:sSubPr>
                        <m:ctrlPr>
                          <a:rPr lang="en-CA" sz="1244" i="1">
                            <a:latin typeface="Cambria Math" panose="02040503050406030204" pitchFamily="18" charset="0"/>
                          </a:rPr>
                        </m:ctrlPr>
                      </m:sSubPr>
                      <m:e>
                        <m:r>
                          <a:rPr lang="en-CA" sz="1244" i="1">
                            <a:latin typeface="Cambria Math" panose="02040503050406030204" pitchFamily="18" charset="0"/>
                          </a:rPr>
                          <m:t>𝐿</m:t>
                        </m:r>
                      </m:e>
                      <m:sub>
                        <m:r>
                          <a:rPr lang="en-CA" sz="1244" i="1">
                            <a:latin typeface="Cambria Math" panose="02040503050406030204" pitchFamily="18" charset="0"/>
                          </a:rPr>
                          <m:t>𝑖</m:t>
                        </m:r>
                      </m:sub>
                    </m:sSub>
                  </m:oMath>
                </a14:m>
                <a:r>
                  <a:rPr lang="en-CA" sz="1244" dirty="0"/>
                  <a:t> and </a:t>
                </a:r>
                <a14:m>
                  <m:oMath xmlns:m="http://schemas.openxmlformats.org/officeDocument/2006/math">
                    <m:sSub>
                      <m:sSubPr>
                        <m:ctrlPr>
                          <a:rPr lang="en-CA" sz="1244" i="1">
                            <a:latin typeface="Cambria Math" panose="02040503050406030204" pitchFamily="18" charset="0"/>
                          </a:rPr>
                        </m:ctrlPr>
                      </m:sSubPr>
                      <m:e>
                        <m:r>
                          <a:rPr lang="en-CA" sz="1244" i="1">
                            <a:latin typeface="Cambria Math" panose="02040503050406030204" pitchFamily="18" charset="0"/>
                          </a:rPr>
                          <m:t>𝐺</m:t>
                        </m:r>
                      </m:e>
                      <m:sub>
                        <m:r>
                          <a:rPr lang="en-CA" sz="1244" i="1">
                            <a:latin typeface="Cambria Math" panose="02040503050406030204" pitchFamily="18" charset="0"/>
                          </a:rPr>
                          <m:t>𝑖</m:t>
                        </m:r>
                      </m:sub>
                    </m:sSub>
                  </m:oMath>
                </a14:m>
                <a:r>
                  <a:rPr lang="en-CA" sz="1244" dirty="0"/>
                  <a:t>. </a:t>
                </a:r>
              </a:p>
            </p:txBody>
          </p:sp>
        </mc:Choice>
        <mc:Fallback xmlns="">
          <p:sp>
            <p:nvSpPr>
              <p:cNvPr id="79" name="Text Placeholder 3"/>
              <p:cNvSpPr txBox="1">
                <a:spLocks noRot="1" noChangeAspect="1" noMove="1" noResize="1" noEditPoints="1" noAdjustHandles="1" noChangeArrowheads="1" noChangeShapeType="1" noTextEdit="1"/>
              </p:cNvSpPr>
              <p:nvPr/>
            </p:nvSpPr>
            <p:spPr>
              <a:xfrm>
                <a:off x="2910342" y="22548251"/>
                <a:ext cx="4090478" cy="394533"/>
              </a:xfrm>
              <a:prstGeom prst="rect">
                <a:avLst/>
              </a:prstGeom>
              <a:blipFill>
                <a:blip r:embed="rId14"/>
                <a:stretch>
                  <a:fillRect/>
                </a:stretch>
              </a:blipFill>
            </p:spPr>
            <p:txBody>
              <a:bodyPr/>
              <a:lstStyle/>
              <a:p>
                <a:r>
                  <a:rPr lang="en-CA">
                    <a:noFill/>
                  </a:rPr>
                  <a:t> </a:t>
                </a:r>
              </a:p>
            </p:txBody>
          </p:sp>
        </mc:Fallback>
      </mc:AlternateContent>
      <p:sp>
        <p:nvSpPr>
          <p:cNvPr id="82" name="Rounded Rectangle 20"/>
          <p:cNvSpPr/>
          <p:nvPr/>
        </p:nvSpPr>
        <p:spPr>
          <a:xfrm>
            <a:off x="7222820" y="17146202"/>
            <a:ext cx="3710573" cy="1624181"/>
          </a:xfrm>
          <a:prstGeom prst="roundRect">
            <a:avLst>
              <a:gd name="adj" fmla="val 1027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8">
              <a:solidFill>
                <a:schemeClr val="bg1"/>
              </a:solidFill>
            </a:endParaRPr>
          </a:p>
        </p:txBody>
      </p:sp>
      <p:pic>
        <p:nvPicPr>
          <p:cNvPr id="81" name="Picture 80"/>
          <p:cNvPicPr>
            <a:picLocks noChangeAspect="1"/>
          </p:cNvPicPr>
          <p:nvPr/>
        </p:nvPicPr>
        <p:blipFill>
          <a:blip r:embed="rId15"/>
          <a:stretch>
            <a:fillRect/>
          </a:stretch>
        </p:blipFill>
        <p:spPr>
          <a:xfrm>
            <a:off x="7797743" y="17176756"/>
            <a:ext cx="2609605" cy="1537620"/>
          </a:xfrm>
          <a:prstGeom prst="rect">
            <a:avLst/>
          </a:prstGeom>
        </p:spPr>
      </p:pic>
      <mc:AlternateContent xmlns:mc="http://schemas.openxmlformats.org/markup-compatibility/2006" xmlns:a14="http://schemas.microsoft.com/office/drawing/2010/main">
        <mc:Choice Requires="a14">
          <p:sp>
            <p:nvSpPr>
              <p:cNvPr id="83" name="Text Placeholder 3"/>
              <p:cNvSpPr txBox="1">
                <a:spLocks/>
              </p:cNvSpPr>
              <p:nvPr/>
            </p:nvSpPr>
            <p:spPr>
              <a:xfrm>
                <a:off x="7148590" y="14376795"/>
                <a:ext cx="3793794" cy="3979360"/>
              </a:xfrm>
              <a:prstGeom prst="rect">
                <a:avLst/>
              </a:prstGeom>
            </p:spPr>
            <p:txBody>
              <a:bodyPr wrap="square" lIns="110046" tIns="110046" rIns="110046" bIns="110046">
                <a:spAutoFit/>
              </a:bodyPr>
              <a:lstStyle>
                <a:lvl1pPr marL="0" indent="0" algn="l" defTabSz="4389120" rtl="0" eaLnBrk="1" latinLnBrk="0" hangingPunct="1">
                  <a:lnSpc>
                    <a:spcPct val="90000"/>
                  </a:lnSpc>
                  <a:spcBef>
                    <a:spcPts val="4800"/>
                  </a:spcBef>
                  <a:buFont typeface="Arial" panose="020B0604020202020204" pitchFamily="34" charset="0"/>
                  <a:buNone/>
                  <a:defRPr sz="3100" kern="1200">
                    <a:solidFill>
                      <a:schemeClr val="tx1"/>
                    </a:solidFill>
                    <a:latin typeface="Trebuchet MS" pitchFamily="34" charset="0"/>
                    <a:ea typeface="+mn-ea"/>
                    <a:cs typeface="+mn-cs"/>
                  </a:defRPr>
                </a:lvl1pPr>
                <a:lvl2pPr marL="183933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2pPr>
                <a:lvl3pPr marL="2546776" indent="-707438"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3pPr>
                <a:lvl4pPr marL="3324956" indent="-778182"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4pPr>
                <a:lvl5pPr marL="3890907" indent="-565950" algn="l" defTabSz="4389120" rtl="0" eaLnBrk="1" latinLnBrk="0" hangingPunct="1">
                  <a:lnSpc>
                    <a:spcPct val="90000"/>
                  </a:lnSpc>
                  <a:spcBef>
                    <a:spcPts val="2400"/>
                  </a:spcBef>
                  <a:buFont typeface="Arial" panose="020B0604020202020204" pitchFamily="34" charset="0"/>
                  <a:buChar char="•"/>
                  <a:defRPr sz="3100" kern="1200">
                    <a:solidFill>
                      <a:schemeClr val="tx1"/>
                    </a:solidFill>
                    <a:latin typeface="Trebuchet MS" pitchFamily="34"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177809" indent="-177809">
                  <a:buFont typeface="Arial" panose="020B0604020202020204" pitchFamily="34" charset="0"/>
                  <a:buChar char="•"/>
                </a:pPr>
                <a:r>
                  <a:rPr lang="en-CA" sz="1244" dirty="0"/>
                  <a:t>MASH constructs a buffer-rate function for each view. This function maps the view buffer length to the quality to be requested. </a:t>
                </a:r>
              </a:p>
              <a:p>
                <a:pPr marL="177809" indent="-177809">
                  <a:buFont typeface="Arial" panose="020B0604020202020204" pitchFamily="34" charset="0"/>
                  <a:buChar char="•"/>
                </a:pPr>
                <a:r>
                  <a:rPr lang="en-CA" sz="1244" dirty="0"/>
                  <a:t>Each function is defined by </a:t>
                </a:r>
                <a14:m>
                  <m:oMath xmlns:m="http://schemas.openxmlformats.org/officeDocument/2006/math">
                    <m:sSub>
                      <m:sSubPr>
                        <m:ctrlPr>
                          <a:rPr lang="en-CA" sz="1244" i="1">
                            <a:latin typeface="Cambria Math" panose="02040503050406030204" pitchFamily="18" charset="0"/>
                          </a:rPr>
                        </m:ctrlPr>
                      </m:sSubPr>
                      <m:e>
                        <m:r>
                          <a:rPr lang="en-CA" sz="1244" i="1">
                            <a:latin typeface="Cambria Math" panose="02040503050406030204" pitchFamily="18" charset="0"/>
                          </a:rPr>
                          <m:t>𝐵</m:t>
                        </m:r>
                      </m:e>
                      <m:sub>
                        <m:r>
                          <a:rPr lang="en-CA" sz="1244" i="1">
                            <a:latin typeface="Cambria Math" panose="02040503050406030204" pitchFamily="18" charset="0"/>
                            <a:ea typeface="Cambria Math" panose="02040503050406030204" pitchFamily="18" charset="0"/>
                          </a:rPr>
                          <m:t>𝑚𝑖𝑛</m:t>
                        </m:r>
                      </m:sub>
                    </m:sSub>
                  </m:oMath>
                </a14:m>
                <a:r>
                  <a:rPr lang="en-CA" sz="1244" dirty="0"/>
                  <a:t>, </a:t>
                </a:r>
                <a14:m>
                  <m:oMath xmlns:m="http://schemas.openxmlformats.org/officeDocument/2006/math">
                    <m:sSub>
                      <m:sSubPr>
                        <m:ctrlPr>
                          <a:rPr lang="en-CA" sz="1244" i="1">
                            <a:latin typeface="Cambria Math" panose="02040503050406030204" pitchFamily="18" charset="0"/>
                          </a:rPr>
                        </m:ctrlPr>
                      </m:sSubPr>
                      <m:e>
                        <m:r>
                          <a:rPr lang="en-CA" sz="1244" i="1">
                            <a:latin typeface="Cambria Math" panose="02040503050406030204" pitchFamily="18" charset="0"/>
                          </a:rPr>
                          <m:t>𝐵</m:t>
                        </m:r>
                      </m:e>
                      <m:sub>
                        <m:r>
                          <a:rPr lang="en-CA" sz="1244" i="1">
                            <a:latin typeface="Cambria Math" panose="02040503050406030204" pitchFamily="18" charset="0"/>
                            <a:ea typeface="Cambria Math" panose="02040503050406030204" pitchFamily="18" charset="0"/>
                          </a:rPr>
                          <m:t>𝑚𝑎𝑥</m:t>
                        </m:r>
                        <m:r>
                          <a:rPr lang="en-CA" sz="1244" i="1">
                            <a:latin typeface="Cambria Math" panose="02040503050406030204" pitchFamily="18" charset="0"/>
                            <a:ea typeface="Cambria Math" panose="02040503050406030204" pitchFamily="18" charset="0"/>
                          </a:rPr>
                          <m:t>,</m:t>
                        </m:r>
                        <m:r>
                          <a:rPr lang="en-CA" sz="1244" i="1">
                            <a:latin typeface="Cambria Math" panose="02040503050406030204" pitchFamily="18" charset="0"/>
                            <a:ea typeface="Cambria Math" panose="02040503050406030204" pitchFamily="18" charset="0"/>
                          </a:rPr>
                          <m:t>𝑖</m:t>
                        </m:r>
                      </m:sub>
                    </m:sSub>
                  </m:oMath>
                </a14:m>
                <a:r>
                  <a:rPr lang="en-CA" sz="1244" dirty="0"/>
                  <a:t>, </a:t>
                </a:r>
                <a14:m>
                  <m:oMath xmlns:m="http://schemas.openxmlformats.org/officeDocument/2006/math">
                    <m:sSub>
                      <m:sSubPr>
                        <m:ctrlPr>
                          <a:rPr lang="en-CA" sz="1244" i="1">
                            <a:latin typeface="Cambria Math" panose="02040503050406030204" pitchFamily="18" charset="0"/>
                          </a:rPr>
                        </m:ctrlPr>
                      </m:sSubPr>
                      <m:e>
                        <m:r>
                          <a:rPr lang="en-CA" sz="1244" i="1">
                            <a:latin typeface="Cambria Math" panose="02040503050406030204" pitchFamily="18" charset="0"/>
                          </a:rPr>
                          <m:t>𝑄</m:t>
                        </m:r>
                      </m:e>
                      <m:sub>
                        <m:r>
                          <a:rPr lang="en-CA" sz="1244" i="1">
                            <a:latin typeface="Cambria Math" panose="02040503050406030204" pitchFamily="18" charset="0"/>
                            <a:ea typeface="Cambria Math" panose="02040503050406030204" pitchFamily="18" charset="0"/>
                          </a:rPr>
                          <m:t>𝑚𝑖𝑛</m:t>
                        </m:r>
                        <m:r>
                          <a:rPr lang="en-CA" sz="1244" i="1">
                            <a:latin typeface="Cambria Math" panose="02040503050406030204" pitchFamily="18" charset="0"/>
                            <a:ea typeface="Cambria Math" panose="02040503050406030204" pitchFamily="18" charset="0"/>
                          </a:rPr>
                          <m:t>,</m:t>
                        </m:r>
                        <m:r>
                          <a:rPr lang="en-CA" sz="1244" i="1">
                            <a:latin typeface="Cambria Math" panose="02040503050406030204" pitchFamily="18" charset="0"/>
                            <a:ea typeface="Cambria Math" panose="02040503050406030204" pitchFamily="18" charset="0"/>
                          </a:rPr>
                          <m:t>𝑖</m:t>
                        </m:r>
                      </m:sub>
                    </m:sSub>
                  </m:oMath>
                </a14:m>
                <a:r>
                  <a:rPr lang="en-CA" sz="1244" dirty="0"/>
                  <a:t> and </a:t>
                </a:r>
                <a14:m>
                  <m:oMath xmlns:m="http://schemas.openxmlformats.org/officeDocument/2006/math">
                    <m:sSub>
                      <m:sSubPr>
                        <m:ctrlPr>
                          <a:rPr lang="en-CA" sz="1244" i="1">
                            <a:latin typeface="Cambria Math" panose="02040503050406030204" pitchFamily="18" charset="0"/>
                          </a:rPr>
                        </m:ctrlPr>
                      </m:sSubPr>
                      <m:e>
                        <m:r>
                          <a:rPr lang="en-CA" sz="1244" i="1">
                            <a:latin typeface="Cambria Math" panose="02040503050406030204" pitchFamily="18" charset="0"/>
                          </a:rPr>
                          <m:t>𝑄</m:t>
                        </m:r>
                      </m:e>
                      <m:sub>
                        <m:r>
                          <a:rPr lang="en-CA" sz="1244" i="1">
                            <a:latin typeface="Cambria Math" panose="02040503050406030204" pitchFamily="18" charset="0"/>
                            <a:ea typeface="Cambria Math" panose="02040503050406030204" pitchFamily="18" charset="0"/>
                          </a:rPr>
                          <m:t>𝑚𝑎𝑥</m:t>
                        </m:r>
                        <m:r>
                          <a:rPr lang="en-CA" sz="1244" i="1">
                            <a:latin typeface="Cambria Math" panose="02040503050406030204" pitchFamily="18" charset="0"/>
                            <a:ea typeface="Cambria Math" panose="02040503050406030204" pitchFamily="18" charset="0"/>
                          </a:rPr>
                          <m:t>,</m:t>
                        </m:r>
                        <m:r>
                          <a:rPr lang="en-CA" sz="1244" i="1">
                            <a:latin typeface="Cambria Math" panose="02040503050406030204" pitchFamily="18" charset="0"/>
                            <a:ea typeface="Cambria Math" panose="02040503050406030204" pitchFamily="18" charset="0"/>
                          </a:rPr>
                          <m:t>𝑖</m:t>
                        </m:r>
                      </m:sub>
                    </m:sSub>
                  </m:oMath>
                </a14:m>
                <a:r>
                  <a:rPr lang="en-CA" sz="1244" dirty="0"/>
                  <a:t>. MASH calculates the max. buffer occupancy for view i:</a:t>
                </a:r>
              </a:p>
              <a:p>
                <a:pPr marL="177809" indent="-177809">
                  <a:buFont typeface="Arial" panose="020B0604020202020204" pitchFamily="34" charset="0"/>
                  <a:buChar char="•"/>
                </a:pPr>
                <a:endParaRPr lang="en-CA" sz="1244" dirty="0"/>
              </a:p>
              <a:p>
                <a:pPr marL="177809" indent="-177809">
                  <a:buFont typeface="Arial" panose="020B0604020202020204" pitchFamily="34" charset="0"/>
                  <a:buChar char="•"/>
                </a:pPr>
                <a:r>
                  <a:rPr lang="en-CA" sz="1244" dirty="0"/>
                  <a:t>For less important views, MASH gives them lower range of quality levels. For more important views, this range increases. In this example, view j is less important than view </a:t>
                </a:r>
                <a:r>
                  <a:rPr lang="en-CA" sz="1244" dirty="0" err="1"/>
                  <a:t>i</a:t>
                </a:r>
                <a:r>
                  <a:rPr lang="en-CA" sz="1244" dirty="0"/>
                  <a:t>.</a:t>
                </a:r>
              </a:p>
            </p:txBody>
          </p:sp>
        </mc:Choice>
        <mc:Fallback xmlns="">
          <p:sp>
            <p:nvSpPr>
              <p:cNvPr id="83" name="Text Placeholder 3"/>
              <p:cNvSpPr txBox="1">
                <a:spLocks noRot="1" noChangeAspect="1" noMove="1" noResize="1" noEditPoints="1" noAdjustHandles="1" noChangeArrowheads="1" noChangeShapeType="1" noTextEdit="1"/>
              </p:cNvSpPr>
              <p:nvPr/>
            </p:nvSpPr>
            <p:spPr>
              <a:xfrm>
                <a:off x="7148590" y="14376795"/>
                <a:ext cx="3793794" cy="3979360"/>
              </a:xfrm>
              <a:prstGeom prst="rect">
                <a:avLst/>
              </a:prstGeom>
              <a:blipFill>
                <a:blip r:embed="rId16"/>
                <a:stretch>
                  <a:fillRect r="-80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a:off x="8141875" y="15888976"/>
                <a:ext cx="1872464" cy="299890"/>
              </a:xfrm>
              <a:prstGeom prst="rect">
                <a:avLst/>
              </a:prstGeom>
              <a:ln w="57150"/>
            </p:spPr>
            <p:style>
              <a:lnRef idx="2">
                <a:schemeClr val="accent5"/>
              </a:lnRef>
              <a:fillRef idx="1">
                <a:schemeClr val="lt1"/>
              </a:fillRef>
              <a:effectRef idx="0">
                <a:schemeClr val="accent5"/>
              </a:effectRef>
              <a:fontRef idx="minor">
                <a:schemeClr val="dk1"/>
              </a:fontRef>
            </p:style>
            <p:txBody>
              <a:bodyPr wrap="square" lIns="0" tIns="0" rIns="0" bIns="0" rtlCol="0" anchor="ctr">
                <a:spAutoFit/>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en-CA" sz="1244" i="1">
                              <a:latin typeface="Cambria Math" panose="02040503050406030204" pitchFamily="18" charset="0"/>
                            </a:rPr>
                          </m:ctrlPr>
                        </m:sSubPr>
                        <m:e>
                          <m:r>
                            <a:rPr lang="en-CA" sz="1244" i="1">
                              <a:latin typeface="Cambria Math" panose="02040503050406030204" pitchFamily="18" charset="0"/>
                            </a:rPr>
                            <m:t>𝐵</m:t>
                          </m:r>
                        </m:e>
                        <m:sub>
                          <m:r>
                            <a:rPr lang="en-CA" sz="1244" i="1">
                              <a:latin typeface="Cambria Math" panose="02040503050406030204" pitchFamily="18" charset="0"/>
                              <a:ea typeface="Cambria Math" panose="02040503050406030204" pitchFamily="18" charset="0"/>
                            </a:rPr>
                            <m:t>𝑚𝑎𝑥</m:t>
                          </m:r>
                          <m:r>
                            <a:rPr lang="en-CA" sz="1244" i="1">
                              <a:latin typeface="Cambria Math" panose="02040503050406030204" pitchFamily="18" charset="0"/>
                              <a:ea typeface="Cambria Math" panose="02040503050406030204" pitchFamily="18" charset="0"/>
                            </a:rPr>
                            <m:t>,</m:t>
                          </m:r>
                          <m:r>
                            <a:rPr lang="en-CA" sz="1244" i="1">
                              <a:latin typeface="Cambria Math" panose="02040503050406030204" pitchFamily="18" charset="0"/>
                              <a:ea typeface="Cambria Math" panose="02040503050406030204" pitchFamily="18" charset="0"/>
                            </a:rPr>
                            <m:t>𝑖</m:t>
                          </m:r>
                        </m:sub>
                      </m:sSub>
                      <m:r>
                        <a:rPr lang="en-CA" sz="1244" i="1">
                          <a:latin typeface="Cambria Math" panose="02040503050406030204" pitchFamily="18" charset="0"/>
                        </a:rPr>
                        <m:t>=</m:t>
                      </m:r>
                      <m:sSub>
                        <m:sSubPr>
                          <m:ctrlPr>
                            <a:rPr lang="en-CA" sz="1244" i="1">
                              <a:latin typeface="Cambria Math" panose="02040503050406030204" pitchFamily="18" charset="0"/>
                            </a:rPr>
                          </m:ctrlPr>
                        </m:sSubPr>
                        <m:e>
                          <m:r>
                            <a:rPr lang="en-CA" sz="1244" i="1">
                              <a:latin typeface="Cambria Math" panose="02040503050406030204" pitchFamily="18" charset="0"/>
                              <a:ea typeface="Cambria Math" panose="02040503050406030204" pitchFamily="18" charset="0"/>
                            </a:rPr>
                            <m:t>𝛽</m:t>
                          </m:r>
                        </m:e>
                        <m:sub>
                          <m:r>
                            <a:rPr lang="en-CA" sz="1244" i="1">
                              <a:latin typeface="Cambria Math" panose="02040503050406030204" pitchFamily="18" charset="0"/>
                              <a:ea typeface="Cambria Math" panose="02040503050406030204" pitchFamily="18" charset="0"/>
                            </a:rPr>
                            <m:t>𝑖</m:t>
                          </m:r>
                        </m:sub>
                      </m:sSub>
                      <m:r>
                        <a:rPr lang="en-CA" sz="1244" i="1">
                          <a:latin typeface="Cambria Math" panose="02040503050406030204" pitchFamily="18" charset="0"/>
                          <a:ea typeface="Cambria Math" panose="02040503050406030204" pitchFamily="18" charset="0"/>
                        </a:rPr>
                        <m:t>×</m:t>
                      </m:r>
                      <m:sSub>
                        <m:sSubPr>
                          <m:ctrlPr>
                            <a:rPr lang="en-CA" sz="1244" i="1">
                              <a:latin typeface="Cambria Math" panose="02040503050406030204" pitchFamily="18" charset="0"/>
                            </a:rPr>
                          </m:ctrlPr>
                        </m:sSubPr>
                        <m:e>
                          <m:r>
                            <a:rPr lang="en-CA" sz="1244" i="1">
                              <a:latin typeface="Cambria Math" panose="02040503050406030204" pitchFamily="18" charset="0"/>
                            </a:rPr>
                            <m:t>𝐵</m:t>
                          </m:r>
                        </m:e>
                        <m:sub>
                          <m:r>
                            <a:rPr lang="en-CA" sz="1244" i="1">
                              <a:latin typeface="Cambria Math" panose="02040503050406030204" pitchFamily="18" charset="0"/>
                              <a:ea typeface="Cambria Math" panose="02040503050406030204" pitchFamily="18" charset="0"/>
                            </a:rPr>
                            <m:t>𝑚𝑎𝑥</m:t>
                          </m:r>
                        </m:sub>
                      </m:sSub>
                    </m:oMath>
                  </m:oMathPara>
                </a14:m>
                <a:endParaRPr lang="en-CA" sz="1244" dirty="0"/>
              </a:p>
            </p:txBody>
          </p:sp>
        </mc:Choice>
        <mc:Fallback xmlns="">
          <p:sp>
            <p:nvSpPr>
              <p:cNvPr id="84" name="TextBox 83"/>
              <p:cNvSpPr txBox="1">
                <a:spLocks noRot="1" noChangeAspect="1" noMove="1" noResize="1" noEditPoints="1" noAdjustHandles="1" noChangeArrowheads="1" noChangeShapeType="1" noTextEdit="1"/>
              </p:cNvSpPr>
              <p:nvPr/>
            </p:nvSpPr>
            <p:spPr>
              <a:xfrm>
                <a:off x="8141875" y="15888976"/>
                <a:ext cx="1872464" cy="299890"/>
              </a:xfrm>
              <a:prstGeom prst="rect">
                <a:avLst/>
              </a:prstGeom>
              <a:blipFill>
                <a:blip r:embed="rId17"/>
                <a:stretch>
                  <a:fillRect/>
                </a:stretch>
              </a:blipFill>
              <a:ln w="57150"/>
            </p:spPr>
            <p:txBody>
              <a:bodyPr/>
              <a:lstStyle/>
              <a:p>
                <a:r>
                  <a:rPr lang="en-CA">
                    <a:noFill/>
                  </a:rPr>
                  <a:t> </a:t>
                </a:r>
              </a:p>
            </p:txBody>
          </p:sp>
        </mc:Fallback>
      </mc:AlternateContent>
      <p:sp>
        <p:nvSpPr>
          <p:cNvPr id="4" name="TextBox 3">
            <a:extLst>
              <a:ext uri="{FF2B5EF4-FFF2-40B4-BE49-F238E27FC236}">
                <a16:creationId xmlns:a16="http://schemas.microsoft.com/office/drawing/2014/main" id="{E2A10D75-0CC6-46D2-B47D-6A66B4D9D1BE}"/>
              </a:ext>
            </a:extLst>
          </p:cNvPr>
          <p:cNvSpPr txBox="1"/>
          <p:nvPr/>
        </p:nvSpPr>
        <p:spPr>
          <a:xfrm>
            <a:off x="87473" y="2216453"/>
            <a:ext cx="3508209" cy="1186607"/>
          </a:xfrm>
          <a:prstGeom prst="rect">
            <a:avLst/>
          </a:prstGeom>
          <a:noFill/>
        </p:spPr>
        <p:txBody>
          <a:bodyPr wrap="square" rtlCol="0">
            <a:spAutoFit/>
          </a:bodyPr>
          <a:lstStyle/>
          <a:p>
            <a:r>
              <a:rPr lang="en-CA" sz="2032" b="1" dirty="0"/>
              <a:t>Applications:</a:t>
            </a:r>
          </a:p>
          <a:p>
            <a:pPr marL="290333" indent="-290333">
              <a:buFont typeface="+mj-lt"/>
              <a:buAutoNum type="arabicPeriod"/>
            </a:pPr>
            <a:r>
              <a:rPr lang="en-CA" sz="1693" dirty="0"/>
              <a:t>Photography</a:t>
            </a:r>
          </a:p>
          <a:p>
            <a:pPr marL="290333" indent="-290333">
              <a:buFont typeface="+mj-lt"/>
              <a:buAutoNum type="arabicPeriod"/>
            </a:pPr>
            <a:r>
              <a:rPr lang="en-CA" sz="1693" dirty="0"/>
              <a:t>Self-driving cars</a:t>
            </a:r>
          </a:p>
          <a:p>
            <a:pPr marL="290333" indent="-290333">
              <a:buFont typeface="+mj-lt"/>
              <a:buAutoNum type="arabicPeriod"/>
            </a:pPr>
            <a:r>
              <a:rPr lang="en-CA" sz="1693" dirty="0"/>
              <a:t>Pre-processing of CV tasks</a:t>
            </a:r>
          </a:p>
        </p:txBody>
      </p:sp>
      <p:sp>
        <p:nvSpPr>
          <p:cNvPr id="61" name="TextBox 60">
            <a:extLst>
              <a:ext uri="{FF2B5EF4-FFF2-40B4-BE49-F238E27FC236}">
                <a16:creationId xmlns:a16="http://schemas.microsoft.com/office/drawing/2014/main" id="{8ED4289C-5EB1-4567-9F48-0CFF2FCD0AB0}"/>
              </a:ext>
            </a:extLst>
          </p:cNvPr>
          <p:cNvSpPr txBox="1"/>
          <p:nvPr/>
        </p:nvSpPr>
        <p:spPr>
          <a:xfrm>
            <a:off x="67302" y="1096465"/>
            <a:ext cx="5237354" cy="1186607"/>
          </a:xfrm>
          <a:prstGeom prst="rect">
            <a:avLst/>
          </a:prstGeom>
          <a:noFill/>
        </p:spPr>
        <p:txBody>
          <a:bodyPr wrap="square" rtlCol="0">
            <a:spAutoFit/>
          </a:bodyPr>
          <a:lstStyle/>
          <a:p>
            <a:r>
              <a:rPr lang="en-CA" sz="2032" b="1" dirty="0"/>
              <a:t>Problem:</a:t>
            </a:r>
          </a:p>
          <a:p>
            <a:pPr algn="just"/>
            <a:r>
              <a:rPr lang="en-CA" sz="1693" dirty="0"/>
              <a:t>Videos are often taken behind a reflective surface causing undesired reflections to exist. We design an algorithm to separate reflection from the background.</a:t>
            </a:r>
          </a:p>
        </p:txBody>
      </p:sp>
      <p:sp>
        <p:nvSpPr>
          <p:cNvPr id="69" name="TextBox 68">
            <a:extLst>
              <a:ext uri="{FF2B5EF4-FFF2-40B4-BE49-F238E27FC236}">
                <a16:creationId xmlns:a16="http://schemas.microsoft.com/office/drawing/2014/main" id="{2E6D4817-6C35-426F-9677-F449F1EA7EDE}"/>
              </a:ext>
            </a:extLst>
          </p:cNvPr>
          <p:cNvSpPr txBox="1"/>
          <p:nvPr/>
        </p:nvSpPr>
        <p:spPr>
          <a:xfrm>
            <a:off x="43851" y="3522823"/>
            <a:ext cx="4487387" cy="1968168"/>
          </a:xfrm>
          <a:prstGeom prst="rect">
            <a:avLst/>
          </a:prstGeom>
          <a:noFill/>
        </p:spPr>
        <p:txBody>
          <a:bodyPr wrap="square" rtlCol="0">
            <a:spAutoFit/>
          </a:bodyPr>
          <a:lstStyle/>
          <a:p>
            <a:r>
              <a:rPr lang="en-CA" sz="2032" b="1" dirty="0"/>
              <a:t>Our Approach: </a:t>
            </a:r>
          </a:p>
          <a:p>
            <a:r>
              <a:rPr lang="en-CA" sz="1693" dirty="0"/>
              <a:t>Utilize motion information in the video: </a:t>
            </a:r>
          </a:p>
          <a:p>
            <a:r>
              <a:rPr lang="en-CA" sz="1693" dirty="0"/>
              <a:t>(</a:t>
            </a:r>
            <a:r>
              <a:rPr lang="en-CA" sz="1693" dirty="0" err="1"/>
              <a:t>i</a:t>
            </a:r>
            <a:r>
              <a:rPr lang="en-CA" sz="1693" dirty="0"/>
              <a:t>)   Feature tracking and segmentation</a:t>
            </a:r>
          </a:p>
          <a:p>
            <a:r>
              <a:rPr lang="en-CA" sz="1693" dirty="0"/>
              <a:t>(ii)  Background registration</a:t>
            </a:r>
          </a:p>
          <a:p>
            <a:r>
              <a:rPr lang="en-CA" sz="1693" dirty="0"/>
              <a:t>(iii) Background initial estimation</a:t>
            </a:r>
          </a:p>
          <a:p>
            <a:r>
              <a:rPr lang="en-CA" sz="1693" dirty="0"/>
              <a:t>(iv) Reflection initial estimation</a:t>
            </a:r>
          </a:p>
          <a:p>
            <a:r>
              <a:rPr lang="en-CA" sz="1693" dirty="0"/>
              <a:t>(v)  Optimization</a:t>
            </a:r>
          </a:p>
        </p:txBody>
      </p:sp>
      <p:sp>
        <p:nvSpPr>
          <p:cNvPr id="71" name="TextBox 70">
            <a:extLst>
              <a:ext uri="{FF2B5EF4-FFF2-40B4-BE49-F238E27FC236}">
                <a16:creationId xmlns:a16="http://schemas.microsoft.com/office/drawing/2014/main" id="{945775ED-1A7C-4BD4-9317-529B954D9379}"/>
              </a:ext>
            </a:extLst>
          </p:cNvPr>
          <p:cNvSpPr txBox="1"/>
          <p:nvPr/>
        </p:nvSpPr>
        <p:spPr>
          <a:xfrm>
            <a:off x="-2948052" y="5323574"/>
            <a:ext cx="2261406" cy="1146339"/>
          </a:xfrm>
          <a:prstGeom prst="rect">
            <a:avLst/>
          </a:prstGeom>
          <a:noFill/>
        </p:spPr>
        <p:txBody>
          <a:bodyPr wrap="square" rtlCol="0">
            <a:spAutoFit/>
          </a:bodyPr>
          <a:lstStyle/>
          <a:p>
            <a:r>
              <a:rPr lang="en-CA" sz="2032" b="1" dirty="0"/>
              <a:t>Problems of Filters:</a:t>
            </a:r>
          </a:p>
          <a:p>
            <a:pPr marL="435500" indent="-435500">
              <a:lnSpc>
                <a:spcPct val="150000"/>
              </a:lnSpc>
              <a:buAutoNum type="romanLcParenBoth"/>
            </a:pPr>
            <a:r>
              <a:rPr lang="en-CA" sz="1693" dirty="0"/>
              <a:t>Traffic overheads</a:t>
            </a:r>
          </a:p>
          <a:p>
            <a:pPr marL="435500" indent="-435500">
              <a:lnSpc>
                <a:spcPct val="150000"/>
              </a:lnSpc>
              <a:buAutoNum type="romanLcParenBoth"/>
            </a:pPr>
            <a:r>
              <a:rPr lang="en-CA" sz="1693" dirty="0"/>
              <a:t>Forwarding loops</a:t>
            </a:r>
          </a:p>
        </p:txBody>
      </p:sp>
      <p:pic>
        <p:nvPicPr>
          <p:cNvPr id="14" name="Picture 13">
            <a:extLst>
              <a:ext uri="{FF2B5EF4-FFF2-40B4-BE49-F238E27FC236}">
                <a16:creationId xmlns:a16="http://schemas.microsoft.com/office/drawing/2014/main" id="{071FEDB8-4BA3-47DB-9C7C-1E172622C853}"/>
              </a:ext>
            </a:extLst>
          </p:cNvPr>
          <p:cNvPicPr>
            <a:picLocks noChangeAspect="1"/>
          </p:cNvPicPr>
          <p:nvPr/>
        </p:nvPicPr>
        <p:blipFill>
          <a:blip r:embed="rId18"/>
          <a:stretch>
            <a:fillRect/>
          </a:stretch>
        </p:blipFill>
        <p:spPr>
          <a:xfrm>
            <a:off x="-8520669" y="5692883"/>
            <a:ext cx="4061021" cy="2133692"/>
          </a:xfrm>
          <a:prstGeom prst="rect">
            <a:avLst/>
          </a:prstGeom>
        </p:spPr>
      </p:pic>
      <p:sp>
        <p:nvSpPr>
          <p:cNvPr id="92" name="TextBox 91">
            <a:extLst>
              <a:ext uri="{FF2B5EF4-FFF2-40B4-BE49-F238E27FC236}">
                <a16:creationId xmlns:a16="http://schemas.microsoft.com/office/drawing/2014/main" id="{2FD65D0F-9B47-40F9-ACE0-B9CFE29366AB}"/>
              </a:ext>
            </a:extLst>
          </p:cNvPr>
          <p:cNvSpPr txBox="1"/>
          <p:nvPr/>
        </p:nvSpPr>
        <p:spPr>
          <a:xfrm>
            <a:off x="67303" y="6126929"/>
            <a:ext cx="3072012" cy="405047"/>
          </a:xfrm>
          <a:prstGeom prst="rect">
            <a:avLst/>
          </a:prstGeom>
          <a:noFill/>
        </p:spPr>
        <p:txBody>
          <a:bodyPr wrap="square" rtlCol="0">
            <a:spAutoFit/>
          </a:bodyPr>
          <a:lstStyle/>
          <a:p>
            <a:r>
              <a:rPr lang="en-CA" sz="2032" b="1" dirty="0"/>
              <a:t>Results:</a:t>
            </a:r>
            <a:endParaRPr lang="en-CA" sz="1693" dirty="0"/>
          </a:p>
        </p:txBody>
      </p:sp>
      <p:sp>
        <p:nvSpPr>
          <p:cNvPr id="27" name="TextBox 26">
            <a:extLst>
              <a:ext uri="{FF2B5EF4-FFF2-40B4-BE49-F238E27FC236}">
                <a16:creationId xmlns:a16="http://schemas.microsoft.com/office/drawing/2014/main" id="{E8BACDA9-0540-FE42-A29A-CCAC6CE8BB90}"/>
              </a:ext>
            </a:extLst>
          </p:cNvPr>
          <p:cNvSpPr txBox="1"/>
          <p:nvPr/>
        </p:nvSpPr>
        <p:spPr>
          <a:xfrm>
            <a:off x="1333144" y="341832"/>
            <a:ext cx="184731" cy="369332"/>
          </a:xfrm>
          <a:prstGeom prst="rect">
            <a:avLst/>
          </a:prstGeom>
          <a:noFill/>
        </p:spPr>
        <p:txBody>
          <a:bodyPr wrap="none" rtlCol="0">
            <a:spAutoFit/>
          </a:bodyPr>
          <a:lstStyle/>
          <a:p>
            <a:endParaRPr lang="en-US" dirty="0"/>
          </a:p>
        </p:txBody>
      </p:sp>
      <p:sp>
        <p:nvSpPr>
          <p:cNvPr id="37" name="TextBox 36">
            <a:extLst>
              <a:ext uri="{FF2B5EF4-FFF2-40B4-BE49-F238E27FC236}">
                <a16:creationId xmlns:a16="http://schemas.microsoft.com/office/drawing/2014/main" id="{D90FF3CB-ACE7-E141-B8AB-7E244D8F0899}"/>
              </a:ext>
            </a:extLst>
          </p:cNvPr>
          <p:cNvSpPr txBox="1"/>
          <p:nvPr/>
        </p:nvSpPr>
        <p:spPr>
          <a:xfrm>
            <a:off x="-9137" y="-168133"/>
            <a:ext cx="9601200" cy="1138773"/>
          </a:xfrm>
          <a:prstGeom prst="rect">
            <a:avLst/>
          </a:prstGeom>
          <a:solidFill>
            <a:schemeClr val="tx1">
              <a:lumMod val="65000"/>
              <a:lumOff val="35000"/>
            </a:schemeClr>
          </a:solidFill>
        </p:spPr>
        <p:txBody>
          <a:bodyPr wrap="square" rtlCol="0">
            <a:spAutoFit/>
          </a:bodyPr>
          <a:lstStyle/>
          <a:p>
            <a:pPr algn="ctr"/>
            <a:r>
              <a:rPr lang="en-US" sz="3600" dirty="0">
                <a:solidFill>
                  <a:schemeClr val="bg1"/>
                </a:solidFill>
              </a:rPr>
              <a:t>Video Reflection Removal</a:t>
            </a:r>
          </a:p>
          <a:p>
            <a:pPr algn="ctr"/>
            <a:r>
              <a:rPr lang="en-US" sz="1600" dirty="0">
                <a:solidFill>
                  <a:schemeClr val="bg1"/>
                </a:solidFill>
              </a:rPr>
              <a:t>Amgad Ahmed, </a:t>
            </a:r>
            <a:r>
              <a:rPr lang="en-US" sz="1600" dirty="0" err="1">
                <a:solidFill>
                  <a:schemeClr val="bg1"/>
                </a:solidFill>
              </a:rPr>
              <a:t>Suhong</a:t>
            </a:r>
            <a:r>
              <a:rPr lang="en-US" sz="1600" dirty="0">
                <a:solidFill>
                  <a:schemeClr val="bg1"/>
                </a:solidFill>
              </a:rPr>
              <a:t> Kim &amp; Mohamed </a:t>
            </a:r>
            <a:r>
              <a:rPr lang="en-US" sz="1600" dirty="0" err="1">
                <a:solidFill>
                  <a:schemeClr val="bg1"/>
                </a:solidFill>
              </a:rPr>
              <a:t>Hefeeda</a:t>
            </a:r>
            <a:endParaRPr lang="en-US" sz="1600" dirty="0">
              <a:solidFill>
                <a:schemeClr val="bg1"/>
              </a:solidFill>
            </a:endParaRPr>
          </a:p>
          <a:p>
            <a:pPr algn="ctr"/>
            <a:r>
              <a:rPr lang="en-US" sz="1600" i="1" dirty="0">
                <a:solidFill>
                  <a:schemeClr val="bg1"/>
                </a:solidFill>
              </a:rPr>
              <a:t>NSL Lab, SFU</a:t>
            </a:r>
          </a:p>
        </p:txBody>
      </p:sp>
      <p:pic>
        <p:nvPicPr>
          <p:cNvPr id="1028" name="Picture 4">
            <a:extLst>
              <a:ext uri="{FF2B5EF4-FFF2-40B4-BE49-F238E27FC236}">
                <a16:creationId xmlns:a16="http://schemas.microsoft.com/office/drawing/2014/main" id="{8EE629F1-BC2E-9040-B48E-32283783266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09508" y="1483933"/>
            <a:ext cx="3726854" cy="147969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30BAED0-853E-FF40-B2AC-F58DA57D386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2088" y="6539156"/>
            <a:ext cx="1299600" cy="71836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A3C7E446-B408-5C4D-815E-E1BD7148376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78569" y="6539156"/>
            <a:ext cx="1299600" cy="73348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A0749326-EE2E-044D-9730-DE6CA70BCDA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99609" y="6406332"/>
            <a:ext cx="1299600" cy="733486"/>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C5E26A6F-6145-3442-8AFF-3D197B83C691}"/>
              </a:ext>
            </a:extLst>
          </p:cNvPr>
          <p:cNvSpPr txBox="1"/>
          <p:nvPr/>
        </p:nvSpPr>
        <p:spPr>
          <a:xfrm>
            <a:off x="4966746" y="6214537"/>
            <a:ext cx="4514374" cy="1051378"/>
          </a:xfrm>
          <a:prstGeom prst="rect">
            <a:avLst/>
          </a:prstGeom>
          <a:noFill/>
        </p:spPr>
        <p:txBody>
          <a:bodyPr wrap="square" rtlCol="0">
            <a:spAutoFit/>
          </a:bodyPr>
          <a:lstStyle/>
          <a:p>
            <a:r>
              <a:rPr lang="en-CA" sz="2032" b="1" dirty="0"/>
              <a:t>Limitations:</a:t>
            </a:r>
            <a:br>
              <a:rPr lang="en-CA" sz="2800" b="1" dirty="0"/>
            </a:br>
            <a:r>
              <a:rPr lang="en-CA" sz="1400" dirty="0"/>
              <a:t>Since our approach relies on motion segmentation at the initial stage, it might fails if we got incorrectly clustered feature points in some cases.</a:t>
            </a:r>
            <a:endParaRPr lang="en-CA" sz="2032" dirty="0">
              <a:highlight>
                <a:srgbClr val="FFFF00"/>
              </a:highlight>
            </a:endParaRPr>
          </a:p>
        </p:txBody>
      </p:sp>
      <p:sp>
        <p:nvSpPr>
          <p:cNvPr id="85" name="TextBox 84">
            <a:extLst>
              <a:ext uri="{FF2B5EF4-FFF2-40B4-BE49-F238E27FC236}">
                <a16:creationId xmlns:a16="http://schemas.microsoft.com/office/drawing/2014/main" id="{F3CC43FE-A9D4-4F78-A48A-50211E8506D6}"/>
              </a:ext>
            </a:extLst>
          </p:cNvPr>
          <p:cNvSpPr txBox="1"/>
          <p:nvPr/>
        </p:nvSpPr>
        <p:spPr>
          <a:xfrm>
            <a:off x="242738" y="8651560"/>
            <a:ext cx="4485854" cy="1266822"/>
          </a:xfrm>
          <a:prstGeom prst="rect">
            <a:avLst/>
          </a:prstGeom>
          <a:noFill/>
        </p:spPr>
        <p:txBody>
          <a:bodyPr wrap="square" rtlCol="0">
            <a:spAutoFit/>
          </a:bodyPr>
          <a:lstStyle/>
          <a:p>
            <a:r>
              <a:rPr lang="en-CA" sz="2032" b="1" dirty="0"/>
              <a:t>Solution 1: User Assistance</a:t>
            </a:r>
            <a:endParaRPr lang="en-CA" sz="1400" b="1" dirty="0"/>
          </a:p>
          <a:p>
            <a:r>
              <a:rPr lang="en-CA" sz="1400" dirty="0"/>
              <a:t>Designing a user friendly GUI for annotating and tracking weak features. </a:t>
            </a:r>
          </a:p>
          <a:p>
            <a:pPr marL="285750" indent="-285750" fontAlgn="base">
              <a:buFont typeface="Arial" panose="020B0604020202020204" pitchFamily="34" charset="0"/>
              <a:buChar char="•"/>
            </a:pPr>
            <a:r>
              <a:rPr lang="en-CA" sz="1400" dirty="0"/>
              <a:t>Week feature points  -&gt; Get more features from a user </a:t>
            </a:r>
          </a:p>
          <a:p>
            <a:pPr marL="285750" indent="-285750">
              <a:buFont typeface="Arial" panose="020B0604020202020204" pitchFamily="34" charset="0"/>
              <a:buChar char="•"/>
            </a:pPr>
            <a:r>
              <a:rPr lang="en-CA" sz="1400" dirty="0"/>
              <a:t>Non-planar motion    -&gt; Refine clustering by a user </a:t>
            </a:r>
          </a:p>
        </p:txBody>
      </p:sp>
      <p:pic>
        <p:nvPicPr>
          <p:cNvPr id="86" name="Picture 22">
            <a:extLst>
              <a:ext uri="{FF2B5EF4-FFF2-40B4-BE49-F238E27FC236}">
                <a16:creationId xmlns:a16="http://schemas.microsoft.com/office/drawing/2014/main" id="{19EB4777-ED39-400C-A3B5-B1F23F0BD8E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54440" y="10147986"/>
            <a:ext cx="2756364" cy="1543563"/>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F1B77BFB-BD0F-4B70-BE68-E40E0F814EE6}"/>
              </a:ext>
            </a:extLst>
          </p:cNvPr>
          <p:cNvSpPr txBox="1"/>
          <p:nvPr/>
        </p:nvSpPr>
        <p:spPr>
          <a:xfrm>
            <a:off x="5083386" y="8657000"/>
            <a:ext cx="4325726" cy="835934"/>
          </a:xfrm>
          <a:prstGeom prst="rect">
            <a:avLst/>
          </a:prstGeom>
          <a:noFill/>
        </p:spPr>
        <p:txBody>
          <a:bodyPr wrap="square" rtlCol="0">
            <a:spAutoFit/>
          </a:bodyPr>
          <a:lstStyle/>
          <a:p>
            <a:r>
              <a:rPr lang="en-CA" sz="2032" b="1" dirty="0"/>
              <a:t>Solution 2: Enhanced Flow-Fields</a:t>
            </a:r>
          </a:p>
          <a:p>
            <a:r>
              <a:rPr lang="en-CA" sz="1400" dirty="0"/>
              <a:t>We can estimate motion field estimation with deep neural network, and then plug it into our pipeline. </a:t>
            </a:r>
            <a:endParaRPr lang="en-CA" sz="1693" dirty="0"/>
          </a:p>
        </p:txBody>
      </p:sp>
      <p:pic>
        <p:nvPicPr>
          <p:cNvPr id="3" name="Picture 4">
            <a:extLst>
              <a:ext uri="{FF2B5EF4-FFF2-40B4-BE49-F238E27FC236}">
                <a16:creationId xmlns:a16="http://schemas.microsoft.com/office/drawing/2014/main" id="{88C7CE1B-27AC-4F32-B87D-E4C50FD189D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083386" y="9497144"/>
            <a:ext cx="4121266" cy="10037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table, food, plate, sitting&#10;&#10;Description automatically generated">
            <a:extLst>
              <a:ext uri="{FF2B5EF4-FFF2-40B4-BE49-F238E27FC236}">
                <a16:creationId xmlns:a16="http://schemas.microsoft.com/office/drawing/2014/main" id="{BA580C25-DFBD-4760-8DA2-B0F67C3F48ED}"/>
              </a:ext>
            </a:extLst>
          </p:cNvPr>
          <p:cNvPicPr>
            <a:picLocks noChangeAspect="1"/>
          </p:cNvPicPr>
          <p:nvPr/>
        </p:nvPicPr>
        <p:blipFill>
          <a:blip r:embed="rId25"/>
          <a:stretch>
            <a:fillRect/>
          </a:stretch>
        </p:blipFill>
        <p:spPr>
          <a:xfrm>
            <a:off x="192088" y="7310124"/>
            <a:ext cx="1299600" cy="731024"/>
          </a:xfrm>
          <a:prstGeom prst="rect">
            <a:avLst/>
          </a:prstGeom>
        </p:spPr>
      </p:pic>
      <p:pic>
        <p:nvPicPr>
          <p:cNvPr id="11" name="Picture 10" descr="A close up of a person&#10;&#10;Description automatically generated">
            <a:extLst>
              <a:ext uri="{FF2B5EF4-FFF2-40B4-BE49-F238E27FC236}">
                <a16:creationId xmlns:a16="http://schemas.microsoft.com/office/drawing/2014/main" id="{BDB5DA92-F781-45AB-85DB-0888563539C6}"/>
              </a:ext>
            </a:extLst>
          </p:cNvPr>
          <p:cNvPicPr>
            <a:picLocks noChangeAspect="1"/>
          </p:cNvPicPr>
          <p:nvPr/>
        </p:nvPicPr>
        <p:blipFill>
          <a:blip r:embed="rId26"/>
          <a:stretch>
            <a:fillRect/>
          </a:stretch>
        </p:blipFill>
        <p:spPr>
          <a:xfrm>
            <a:off x="3147209" y="7310124"/>
            <a:ext cx="1299600" cy="731025"/>
          </a:xfrm>
          <a:prstGeom prst="rect">
            <a:avLst/>
          </a:prstGeom>
        </p:spPr>
      </p:pic>
      <p:pic>
        <p:nvPicPr>
          <p:cNvPr id="13" name="Picture 12" descr="A tree in the dark&#10;&#10;Description automatically generated">
            <a:extLst>
              <a:ext uri="{FF2B5EF4-FFF2-40B4-BE49-F238E27FC236}">
                <a16:creationId xmlns:a16="http://schemas.microsoft.com/office/drawing/2014/main" id="{CE58C0D8-7311-45C1-90A2-BBD6C9202865}"/>
              </a:ext>
            </a:extLst>
          </p:cNvPr>
          <p:cNvPicPr>
            <a:picLocks noChangeAspect="1"/>
          </p:cNvPicPr>
          <p:nvPr/>
        </p:nvPicPr>
        <p:blipFill>
          <a:blip r:embed="rId27"/>
          <a:stretch>
            <a:fillRect/>
          </a:stretch>
        </p:blipFill>
        <p:spPr>
          <a:xfrm>
            <a:off x="-1356179" y="6795164"/>
            <a:ext cx="1123425" cy="1437984"/>
          </a:xfrm>
          <a:prstGeom prst="rect">
            <a:avLst/>
          </a:prstGeom>
        </p:spPr>
      </p:pic>
      <p:pic>
        <p:nvPicPr>
          <p:cNvPr id="22" name="Picture 21" descr="A picture containing table, window, sitting, glass&#10;&#10;Description automatically generated">
            <a:extLst>
              <a:ext uri="{FF2B5EF4-FFF2-40B4-BE49-F238E27FC236}">
                <a16:creationId xmlns:a16="http://schemas.microsoft.com/office/drawing/2014/main" id="{B4668205-B81D-4495-8173-F41592EA9E56}"/>
              </a:ext>
            </a:extLst>
          </p:cNvPr>
          <p:cNvPicPr>
            <a:picLocks noChangeAspect="1"/>
          </p:cNvPicPr>
          <p:nvPr/>
        </p:nvPicPr>
        <p:blipFill>
          <a:blip r:embed="rId28"/>
          <a:stretch>
            <a:fillRect/>
          </a:stretch>
        </p:blipFill>
        <p:spPr>
          <a:xfrm>
            <a:off x="1774132" y="7310124"/>
            <a:ext cx="1299600" cy="731025"/>
          </a:xfrm>
          <a:prstGeom prst="rect">
            <a:avLst/>
          </a:prstGeom>
        </p:spPr>
      </p:pic>
      <p:pic>
        <p:nvPicPr>
          <p:cNvPr id="26" name="Picture 25" descr="A person wearing a hat&#10;&#10;Description automatically generated">
            <a:extLst>
              <a:ext uri="{FF2B5EF4-FFF2-40B4-BE49-F238E27FC236}">
                <a16:creationId xmlns:a16="http://schemas.microsoft.com/office/drawing/2014/main" id="{3DFF474D-1265-402E-BBF7-BAB7C6361D2D}"/>
              </a:ext>
            </a:extLst>
          </p:cNvPr>
          <p:cNvPicPr>
            <a:picLocks noChangeAspect="1"/>
          </p:cNvPicPr>
          <p:nvPr/>
        </p:nvPicPr>
        <p:blipFill>
          <a:blip r:embed="rId29"/>
          <a:stretch>
            <a:fillRect/>
          </a:stretch>
        </p:blipFill>
        <p:spPr>
          <a:xfrm>
            <a:off x="-2294957" y="6915028"/>
            <a:ext cx="767550" cy="982464"/>
          </a:xfrm>
          <a:prstGeom prst="rect">
            <a:avLst/>
          </a:prstGeom>
        </p:spPr>
      </p:pic>
      <p:pic>
        <p:nvPicPr>
          <p:cNvPr id="30" name="Picture 29" descr="A person wearing a hat&#10;&#10;Description automatically generated">
            <a:extLst>
              <a:ext uri="{FF2B5EF4-FFF2-40B4-BE49-F238E27FC236}">
                <a16:creationId xmlns:a16="http://schemas.microsoft.com/office/drawing/2014/main" id="{C9E7B2E7-4518-4AEB-A0A0-D04A16E353C6}"/>
              </a:ext>
            </a:extLst>
          </p:cNvPr>
          <p:cNvPicPr>
            <a:picLocks noChangeAspect="1"/>
          </p:cNvPicPr>
          <p:nvPr/>
        </p:nvPicPr>
        <p:blipFill>
          <a:blip r:embed="rId30"/>
          <a:stretch>
            <a:fillRect/>
          </a:stretch>
        </p:blipFill>
        <p:spPr>
          <a:xfrm>
            <a:off x="-3645847" y="6915028"/>
            <a:ext cx="1080749" cy="1383359"/>
          </a:xfrm>
          <a:prstGeom prst="rect">
            <a:avLst/>
          </a:prstGeom>
        </p:spPr>
      </p:pic>
      <p:sp>
        <p:nvSpPr>
          <p:cNvPr id="31" name="TextBox 30">
            <a:extLst>
              <a:ext uri="{FF2B5EF4-FFF2-40B4-BE49-F238E27FC236}">
                <a16:creationId xmlns:a16="http://schemas.microsoft.com/office/drawing/2014/main" id="{C6F82ACC-89DA-4ECB-AA35-D71FC1DED161}"/>
              </a:ext>
            </a:extLst>
          </p:cNvPr>
          <p:cNvSpPr txBox="1"/>
          <p:nvPr/>
        </p:nvSpPr>
        <p:spPr>
          <a:xfrm>
            <a:off x="192088" y="8056984"/>
            <a:ext cx="4254721" cy="246221"/>
          </a:xfrm>
          <a:prstGeom prst="rect">
            <a:avLst/>
          </a:prstGeom>
          <a:noFill/>
        </p:spPr>
        <p:txBody>
          <a:bodyPr wrap="square" rtlCol="0">
            <a:spAutoFit/>
          </a:bodyPr>
          <a:lstStyle/>
          <a:p>
            <a:pPr algn="ctr"/>
            <a:r>
              <a:rPr lang="en-US" sz="1000" dirty="0"/>
              <a:t>Input	 		   Background		   Reflection</a:t>
            </a:r>
            <a:endParaRPr lang="en-US" dirty="0"/>
          </a:p>
        </p:txBody>
      </p:sp>
      <p:pic>
        <p:nvPicPr>
          <p:cNvPr id="49" name="Picture 18">
            <a:extLst>
              <a:ext uri="{FF2B5EF4-FFF2-40B4-BE49-F238E27FC236}">
                <a16:creationId xmlns:a16="http://schemas.microsoft.com/office/drawing/2014/main" id="{D7AFDB94-42A1-4371-A746-6178D2CD00B3}"/>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t="4666" b="8217"/>
          <a:stretch/>
        </p:blipFill>
        <p:spPr bwMode="auto">
          <a:xfrm>
            <a:off x="4554690" y="3628439"/>
            <a:ext cx="4638398" cy="226830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0">
            <a:extLst>
              <a:ext uri="{FF2B5EF4-FFF2-40B4-BE49-F238E27FC236}">
                <a16:creationId xmlns:a16="http://schemas.microsoft.com/office/drawing/2014/main" id="{90B99051-9DA2-43CB-B18F-4FBB2F39248E}"/>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971039" y="5184701"/>
            <a:ext cx="1749441" cy="273034"/>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a:extLst>
              <a:ext uri="{FF2B5EF4-FFF2-40B4-BE49-F238E27FC236}">
                <a16:creationId xmlns:a16="http://schemas.microsoft.com/office/drawing/2014/main" id="{B9CCCDAB-CDC3-4EE0-93D1-83AC18892FAF}"/>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956722" y="5429314"/>
            <a:ext cx="1907774" cy="26729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2">
            <a:extLst>
              <a:ext uri="{FF2B5EF4-FFF2-40B4-BE49-F238E27FC236}">
                <a16:creationId xmlns:a16="http://schemas.microsoft.com/office/drawing/2014/main" id="{E4C2DA9A-16AE-437F-986B-7B20E4391ECC}"/>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992288" y="5696672"/>
            <a:ext cx="1860884" cy="24644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4572FB70-E1B7-4C56-B526-D3B1DCE5096C}"/>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886433" y="10649272"/>
            <a:ext cx="2569362" cy="1456773"/>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EE21F4C0-A91C-4089-969C-50B8D446D508}"/>
              </a:ext>
            </a:extLst>
          </p:cNvPr>
          <p:cNvSpPr txBox="1"/>
          <p:nvPr/>
        </p:nvSpPr>
        <p:spPr>
          <a:xfrm>
            <a:off x="344488" y="11729392"/>
            <a:ext cx="4254721" cy="246221"/>
          </a:xfrm>
          <a:prstGeom prst="rect">
            <a:avLst/>
          </a:prstGeom>
          <a:noFill/>
        </p:spPr>
        <p:txBody>
          <a:bodyPr wrap="square" rtlCol="0">
            <a:spAutoFit/>
          </a:bodyPr>
          <a:lstStyle/>
          <a:p>
            <a:pPr algn="ctr"/>
            <a:r>
              <a:rPr lang="en-US" sz="1000" dirty="0"/>
              <a:t>User Annotated Feature Points </a:t>
            </a:r>
            <a:endParaRPr lang="en-US" dirty="0"/>
          </a:p>
        </p:txBody>
      </p:sp>
      <p:sp>
        <p:nvSpPr>
          <p:cNvPr id="118" name="TextBox 117">
            <a:extLst>
              <a:ext uri="{FF2B5EF4-FFF2-40B4-BE49-F238E27FC236}">
                <a16:creationId xmlns:a16="http://schemas.microsoft.com/office/drawing/2014/main" id="{477CD21E-51DA-4ECF-9634-79B22A308F40}"/>
              </a:ext>
            </a:extLst>
          </p:cNvPr>
          <p:cNvSpPr txBox="1"/>
          <p:nvPr/>
        </p:nvSpPr>
        <p:spPr>
          <a:xfrm>
            <a:off x="5010375" y="10433248"/>
            <a:ext cx="4254721" cy="246221"/>
          </a:xfrm>
          <a:prstGeom prst="rect">
            <a:avLst/>
          </a:prstGeom>
          <a:noFill/>
        </p:spPr>
        <p:txBody>
          <a:bodyPr wrap="square" rtlCol="0">
            <a:spAutoFit/>
          </a:bodyPr>
          <a:lstStyle/>
          <a:p>
            <a:pPr algn="ctr"/>
            <a:r>
              <a:rPr lang="en-US" sz="1000" dirty="0"/>
              <a:t>(a) Deep Neural Networks estimating two-layered flow fields</a:t>
            </a:r>
            <a:endParaRPr lang="en-US" dirty="0"/>
          </a:p>
        </p:txBody>
      </p:sp>
      <p:sp>
        <p:nvSpPr>
          <p:cNvPr id="119" name="TextBox 118">
            <a:extLst>
              <a:ext uri="{FF2B5EF4-FFF2-40B4-BE49-F238E27FC236}">
                <a16:creationId xmlns:a16="http://schemas.microsoft.com/office/drawing/2014/main" id="{AE08E13B-4495-4F57-B370-7731C6B2B5C6}"/>
              </a:ext>
            </a:extLst>
          </p:cNvPr>
          <p:cNvSpPr txBox="1"/>
          <p:nvPr/>
        </p:nvSpPr>
        <p:spPr>
          <a:xfrm>
            <a:off x="5162775" y="11987227"/>
            <a:ext cx="4254721" cy="246221"/>
          </a:xfrm>
          <a:prstGeom prst="rect">
            <a:avLst/>
          </a:prstGeom>
          <a:noFill/>
        </p:spPr>
        <p:txBody>
          <a:bodyPr wrap="square" rtlCol="0">
            <a:spAutoFit/>
          </a:bodyPr>
          <a:lstStyle/>
          <a:p>
            <a:pPr algn="ctr"/>
            <a:r>
              <a:rPr lang="en-US" sz="1000" dirty="0"/>
              <a:t>(b) Modified pipeline</a:t>
            </a:r>
            <a:endParaRPr lang="en-US" dirty="0"/>
          </a:p>
        </p:txBody>
      </p:sp>
    </p:spTree>
    <p:extLst>
      <p:ext uri="{BB962C8B-B14F-4D97-AF65-F5344CB8AC3E}">
        <p14:creationId xmlns:p14="http://schemas.microsoft.com/office/powerpoint/2010/main" val="197220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4"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703</TotalTime>
  <Words>861</Words>
  <Application>Microsoft Macintosh PowerPoint</Application>
  <PresentationFormat>A3 Paper (297x420 mm)</PresentationFormat>
  <Paragraphs>79</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Cambria Math</vt:lpstr>
      <vt:lpstr>Consolas</vt:lpstr>
      <vt:lpstr>Trebuchet MS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Amgad Ahmed</cp:lastModifiedBy>
  <cp:revision>230</cp:revision>
  <dcterms:created xsi:type="dcterms:W3CDTF">2017-05-05T02:05:47Z</dcterms:created>
  <dcterms:modified xsi:type="dcterms:W3CDTF">2019-09-28T21:25:14Z</dcterms:modified>
</cp:coreProperties>
</file>